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82" r:id="rId3"/>
    <p:sldId id="260" r:id="rId4"/>
    <p:sldId id="261" r:id="rId5"/>
    <p:sldId id="285" r:id="rId6"/>
    <p:sldId id="263" r:id="rId7"/>
    <p:sldId id="265" r:id="rId8"/>
    <p:sldId id="287" r:id="rId9"/>
    <p:sldId id="268" r:id="rId10"/>
    <p:sldId id="289" r:id="rId11"/>
    <p:sldId id="262" r:id="rId12"/>
    <p:sldId id="284" r:id="rId13"/>
    <p:sldId id="288" r:id="rId14"/>
    <p:sldId id="290" r:id="rId15"/>
    <p:sldId id="291" r:id="rId16"/>
    <p:sldId id="292" r:id="rId17"/>
    <p:sldId id="295" r:id="rId18"/>
    <p:sldId id="279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2" autoAdjust="0"/>
    <p:restoredTop sz="93060" autoAdjust="0"/>
  </p:normalViewPr>
  <p:slideViewPr>
    <p:cSldViewPr>
      <p:cViewPr>
        <p:scale>
          <a:sx n="70" d="100"/>
          <a:sy n="70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EE41C-4669-4AF1-9936-7E2D8D2BF835}" type="datetimeFigureOut">
              <a:rPr lang="vi-VN" smtClean="0"/>
              <a:pPr/>
              <a:t>20/10/2019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12B7-EAD0-446A-B4FF-7621009AC65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882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12B7-EAD0-446A-B4FF-7621009AC651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164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12B7-EAD0-446A-B4FF-7621009AC651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3330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12B7-EAD0-446A-B4FF-7621009AC651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333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12B7-EAD0-446A-B4FF-7621009AC651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3330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12B7-EAD0-446A-B4FF-7621009AC651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3330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E4366-58F9-4709-94EF-7C460CC7E7F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975BF-E365-44F3-A316-CC3AFCAFEF1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20/10/2019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306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20/10/2019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604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20/10/2019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299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7BE194-3B7A-4443-8112-A6D5212F46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6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20/10/2019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9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20/10/2019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15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20/10/2019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431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20/10/2019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775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20/10/2019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847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20/10/2019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499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20/10/2019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98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20/10/2019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584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DD895-A6DF-4B90-8056-3CA010C12A38}" type="datetimeFigureOut">
              <a:rPr lang="vi-VN" smtClean="0"/>
              <a:pPr/>
              <a:t>20/10/2019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819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file:///H:\the%20duc%20sang.mp3" TargetMode="External"/><Relationship Id="rId1" Type="http://schemas.openxmlformats.org/officeDocument/2006/relationships/audio" Target="file:///D:\Bo%20la%20tat%20ca%20-%20Hien%20Anh%20%5bNCT%2000633931129937703750%5d.mp3" TargetMode="Externa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Relationship Id="rId1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10" Type="http://schemas.openxmlformats.org/officeDocument/2006/relationships/image" Target="../media/image5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G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8" y="0"/>
            <a:ext cx="2208212" cy="2171700"/>
          </a:xfrm>
          <a:noFill/>
          <a:ln/>
        </p:spPr>
      </p:pic>
      <p:pic>
        <p:nvPicPr>
          <p:cNvPr id="3075" name="Picture 3" descr="CG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0"/>
            <a:ext cx="2171700" cy="2208213"/>
          </a:xfrm>
          <a:noFill/>
          <a:ln/>
        </p:spPr>
      </p:pic>
      <p:pic>
        <p:nvPicPr>
          <p:cNvPr id="3076" name="Picture 4" descr="CG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23145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8001000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28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Chào mừng quý thầy </a:t>
            </a:r>
          </a:p>
          <a:p>
            <a:pPr algn="ctr"/>
            <a:r>
              <a:rPr lang="vi-VN" sz="28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cô giáo về dự giờ thăm lớp </a:t>
            </a:r>
            <a:r>
              <a:rPr lang="vi-VN" sz="28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US" sz="28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/8</a:t>
            </a:r>
            <a:endParaRPr lang="vi-VN" sz="28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78" name="WordArt 6" descr="5"/>
          <p:cNvSpPr>
            <a:spLocks noChangeArrowheads="1" noChangeShapeType="1" noTextEdit="1"/>
          </p:cNvSpPr>
          <p:nvPr/>
        </p:nvSpPr>
        <p:spPr bwMode="auto">
          <a:xfrm>
            <a:off x="3276600" y="3048000"/>
            <a:ext cx="2609850" cy="800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2800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5">
                    <a:alphaModFix amt="97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MÔN: TIẾNG VIỆT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81000" y="4495800"/>
            <a:ext cx="86106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dirty="0" err="1">
                <a:solidFill>
                  <a:srgbClr val="3333CC"/>
                </a:solidFill>
                <a:latin typeface="Arial" charset="0"/>
              </a:rPr>
              <a:t>Giáo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Arial" charset="0"/>
              </a:rPr>
              <a:t>viên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</a:rPr>
              <a:t> : </a:t>
            </a:r>
            <a:r>
              <a:rPr lang="en-US" sz="2800" b="1" dirty="0" err="1" smtClean="0">
                <a:solidFill>
                  <a:srgbClr val="3333CC"/>
                </a:solidFill>
                <a:latin typeface="Arial" charset="0"/>
              </a:rPr>
              <a:t>Lê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</a:rPr>
              <a:t> Kim </a:t>
            </a:r>
            <a:r>
              <a:rPr lang="en-US" sz="2800" b="1" smtClean="0">
                <a:solidFill>
                  <a:srgbClr val="3333CC"/>
                </a:solidFill>
                <a:latin typeface="Arial" charset="0"/>
              </a:rPr>
              <a:t>Hằng</a:t>
            </a:r>
            <a:endParaRPr lang="en-US" sz="2800" b="1" dirty="0">
              <a:solidFill>
                <a:srgbClr val="3333CC"/>
              </a:solidFill>
              <a:latin typeface="Arial" charset="0"/>
            </a:endParaRPr>
          </a:p>
          <a:p>
            <a:pPr algn="ctr" eaLnBrk="0" hangingPunct="0"/>
            <a:r>
              <a:rPr lang="en-US" sz="2800" b="1" dirty="0" err="1">
                <a:solidFill>
                  <a:srgbClr val="3333CC"/>
                </a:solidFill>
                <a:latin typeface="Arial" charset="0"/>
              </a:rPr>
              <a:t>Trường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Arial" charset="0"/>
              </a:rPr>
              <a:t>Tiểu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Arial" charset="0"/>
              </a:rPr>
              <a:t>học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Arial" charset="0"/>
              </a:rPr>
              <a:t>Chánh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Arial" charset="0"/>
              </a:rPr>
              <a:t>Phú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Arial" charset="0"/>
              </a:rPr>
              <a:t>Hoà</a:t>
            </a:r>
            <a:endParaRPr lang="en-US" sz="2800" b="1" dirty="0">
              <a:solidFill>
                <a:srgbClr val="3333CC"/>
              </a:solidFill>
              <a:latin typeface="Arial" charset="0"/>
            </a:endParaRPr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3081" name="Picture 9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5" name="Picture 13" descr="CG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495800"/>
            <a:ext cx="21717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397803"/>
      </p:ext>
    </p:extLst>
  </p:cSld>
  <p:clrMapOvr>
    <a:masterClrMapping/>
  </p:clrMapOvr>
  <p:transition advTm="2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5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  <p:bldP spid="3078" grpId="0" animBg="1"/>
      <p:bldP spid="30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8"/>
          <p:cNvSpPr>
            <a:spLocks noChangeArrowheads="1"/>
          </p:cNvSpPr>
          <p:nvPr/>
        </p:nvSpPr>
        <p:spPr bwMode="auto">
          <a:xfrm>
            <a:off x="2987675" y="4822825"/>
            <a:ext cx="1189038" cy="1044575"/>
          </a:xfrm>
          <a:prstGeom prst="ellipse">
            <a:avLst/>
          </a:prstGeom>
          <a:solidFill>
            <a:srgbClr val="9FDF0F"/>
          </a:solidFill>
          <a:ln w="12700" algn="ctr">
            <a:solidFill>
              <a:srgbClr val="EAEAEA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195" name="Oval 27"/>
          <p:cNvSpPr>
            <a:spLocks noChangeArrowheads="1"/>
          </p:cNvSpPr>
          <p:nvPr/>
        </p:nvSpPr>
        <p:spPr bwMode="auto">
          <a:xfrm>
            <a:off x="2916238" y="3130550"/>
            <a:ext cx="1079500" cy="1044575"/>
          </a:xfrm>
          <a:prstGeom prst="ellipse">
            <a:avLst/>
          </a:prstGeom>
          <a:solidFill>
            <a:srgbClr val="9FDF0F"/>
          </a:solidFill>
          <a:ln w="12700" algn="ctr">
            <a:solidFill>
              <a:srgbClr val="EAEAEA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196" name="Oval 22"/>
          <p:cNvSpPr>
            <a:spLocks noChangeArrowheads="1"/>
          </p:cNvSpPr>
          <p:nvPr/>
        </p:nvSpPr>
        <p:spPr bwMode="auto">
          <a:xfrm>
            <a:off x="6172200" y="4138613"/>
            <a:ext cx="719138" cy="684212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EAEAEA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2514600" y="2209800"/>
            <a:ext cx="4230687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</a:rPr>
              <a:t>So </a:t>
            </a:r>
            <a:r>
              <a:rPr lang="en-US" sz="3600" b="1" dirty="0" err="1">
                <a:solidFill>
                  <a:srgbClr val="0000FF"/>
                </a:solidFill>
              </a:rPr>
              <a:t>sánh</a:t>
            </a:r>
            <a:r>
              <a:rPr lang="en-US" sz="3600" b="1" dirty="0">
                <a:solidFill>
                  <a:srgbClr val="0000FF"/>
                </a:solidFill>
              </a:rPr>
              <a:t> : 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au</a:t>
            </a:r>
            <a:r>
              <a:rPr lang="en-US" sz="3600" b="1" dirty="0">
                <a:solidFill>
                  <a:srgbClr val="FF0000"/>
                </a:solidFill>
              </a:rPr>
              <a:t> -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âu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3795713" y="2428875"/>
            <a:ext cx="7048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vi-VN">
              <a:latin typeface=".VnAristote" pitchFamily="34" charset="0"/>
            </a:endParaRPr>
          </a:p>
        </p:txBody>
      </p:sp>
      <p:sp>
        <p:nvSpPr>
          <p:cNvPr id="8201" name="Text Box 14"/>
          <p:cNvSpPr txBox="1">
            <a:spLocks noChangeArrowheads="1"/>
          </p:cNvSpPr>
          <p:nvPr/>
        </p:nvSpPr>
        <p:spPr bwMode="auto">
          <a:xfrm>
            <a:off x="3124200" y="3276600"/>
            <a:ext cx="441325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8202" name="Text Box 15"/>
          <p:cNvSpPr txBox="1">
            <a:spLocks noChangeArrowheads="1"/>
          </p:cNvSpPr>
          <p:nvPr/>
        </p:nvSpPr>
        <p:spPr bwMode="auto">
          <a:xfrm>
            <a:off x="3200400" y="5002213"/>
            <a:ext cx="598488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â</a:t>
            </a: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3708400" y="3562350"/>
            <a:ext cx="2616200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V="1">
            <a:off x="3851275" y="4594225"/>
            <a:ext cx="2473325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3311525" y="3275013"/>
            <a:ext cx="650875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0033CC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455988" y="5002213"/>
            <a:ext cx="658812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0033CC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8207" name="Text Box 46"/>
          <p:cNvSpPr txBox="1">
            <a:spLocks noChangeArrowheads="1"/>
          </p:cNvSpPr>
          <p:nvPr/>
        </p:nvSpPr>
        <p:spPr bwMode="auto">
          <a:xfrm>
            <a:off x="2209800" y="1371600"/>
            <a:ext cx="4419600" cy="58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au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âu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152400"/>
            <a:ext cx="7840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21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10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2019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vần</a:t>
            </a:r>
            <a:endParaRPr lang="en-US" sz="3200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0.31701 0.126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6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30122 -0.125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-6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02569" y="2042935"/>
            <a:ext cx="2937583" cy="810001"/>
            <a:chOff x="1143000" y="951328"/>
            <a:chExt cx="6705600" cy="81000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002569" y="3267071"/>
            <a:ext cx="2937583" cy="810001"/>
            <a:chOff x="1143000" y="951328"/>
            <a:chExt cx="6705600" cy="81000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159821" y="4490098"/>
            <a:ext cx="4644427" cy="810001"/>
            <a:chOff x="1143000" y="951328"/>
            <a:chExt cx="6705600" cy="810001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138473" y="5715343"/>
            <a:ext cx="4665775" cy="810001"/>
            <a:chOff x="1143000" y="951328"/>
            <a:chExt cx="6705600" cy="81000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828528" y="5733256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cái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cầu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08040" y="4509120"/>
            <a:ext cx="3652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5 hàng" pitchFamily="34" charset="0"/>
              </a:rPr>
              <a:t>cây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cau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29891" y="3324830"/>
            <a:ext cx="1630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5 hàng" pitchFamily="34" charset="0"/>
              </a:rPr>
              <a:t>âu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34408" y="2060848"/>
            <a:ext cx="1481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HP001 5 hàng" pitchFamily="34" charset="0"/>
              </a:rPr>
              <a:t>au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5968" y="263550"/>
            <a:ext cx="7336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solidFill>
                <a:srgbClr val="C0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3200" dirty="0" smtClean="0">
              <a:solidFill>
                <a:srgbClr val="C0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au - </a:t>
            </a:r>
            <a:r>
              <a:rPr lang="en-US" sz="3200" b="1" dirty="0" err="1" smtClean="0">
                <a:solidFill>
                  <a:srgbClr val="C0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âu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72400" y="1002794"/>
            <a:ext cx="432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smtClean="0">
                <a:latin typeface="+mj-lt"/>
              </a:rPr>
              <a:t>B</a:t>
            </a:r>
            <a:endParaRPr lang="en-US" sz="6600" dirty="0"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3568" y="152400"/>
            <a:ext cx="7840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21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10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2019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vần</a:t>
            </a:r>
            <a:endParaRPr lang="en-US" sz="3200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63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1676400" y="762000"/>
            <a:ext cx="5453063" cy="167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Thư giãn</a:t>
            </a:r>
          </a:p>
        </p:txBody>
      </p:sp>
      <p:pic>
        <p:nvPicPr>
          <p:cNvPr id="40964" name="Bo la tat ca - Hien Anh [NCT 0063393112993770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41148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00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163353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avatar_other_00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17145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Bemu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17526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8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429000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8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687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Th­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3683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40972" name="Group 12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0973" name="Picture 13" descr="ttrtrtr1151380670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74" name="Picture 14" descr="ttrtrtr1151380670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75" name="Picture 15" descr="ttrtrtr1151380670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2088" y="2088"/>
                <a:ext cx="432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76" name="Picture 16" descr="ttrtrtr1151380670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977" name="Group 1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0978" name="Picture 18" descr="flower[1][1][1][1]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79" name="Picture 19" descr="flower[1][1][1][1]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0" name="Picture 20" descr="flower[1][1][1][1]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197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1" name="Picture 21" descr="flower[1][1][1][1]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41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2" name="Picture 22" descr="012"/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3" name="Picture 23" descr="012"/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4" name="Picture 24" descr="012"/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5" name="Picture 25" descr="012"/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0986" name="the duc sang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05" fill="hold"/>
                                        <p:tgtEl>
                                          <p:spTgt spid="409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4140" fill="hold"/>
                                        <p:tgtEl>
                                          <p:spTgt spid="40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15000" y="1700808"/>
            <a:ext cx="129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âu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ầ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3000" y="3276600"/>
            <a:ext cx="1598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cái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cầu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968" y="263550"/>
            <a:ext cx="7336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solidFill>
                <a:srgbClr val="C0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3200" dirty="0" smtClean="0">
              <a:solidFill>
                <a:srgbClr val="C0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au - </a:t>
            </a:r>
            <a:r>
              <a:rPr lang="en-US" sz="3200" b="1" dirty="0" err="1" smtClean="0">
                <a:solidFill>
                  <a:srgbClr val="C0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âu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1816" y="1700808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au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au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cây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cau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267200"/>
            <a:ext cx="1845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rau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cải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41910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châu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chấu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59926" y="4941168"/>
            <a:ext cx="1845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lau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sậy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953000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sáo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sậu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905000" y="5486400"/>
            <a:ext cx="4572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05000" y="4800600"/>
            <a:ext cx="4572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72200" y="5486400"/>
            <a:ext cx="4572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5600" y="4724400"/>
            <a:ext cx="4572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62600" y="4724400"/>
            <a:ext cx="4572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E:\BAI GIANG GIAO AN DIEN TU\GA DIEN TU ( SUA)\lau-sa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E:\BAI GIANG GIAO AN DIEN TU\GA DIEN TU ( SUA)\tải xuống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119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chim-hoa-m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6519"/>
            <a:ext cx="9144000" cy="64008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83568" y="152400"/>
            <a:ext cx="7840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21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10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2019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vần</a:t>
            </a:r>
            <a:endParaRPr lang="en-US" sz="3200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15000" y="1700808"/>
            <a:ext cx="129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âu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ầu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3000" y="3276600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cái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cầu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968" y="263550"/>
            <a:ext cx="7336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solidFill>
                <a:srgbClr val="C0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3200" dirty="0" smtClean="0">
              <a:solidFill>
                <a:srgbClr val="C0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au - </a:t>
            </a:r>
            <a:r>
              <a:rPr lang="en-US" sz="3200" b="1" dirty="0" err="1" smtClean="0">
                <a:solidFill>
                  <a:srgbClr val="C0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âu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1816" y="1700808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au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au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cây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cau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267200"/>
            <a:ext cx="1845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rau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cải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41910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châu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chấu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59926" y="4941168"/>
            <a:ext cx="1845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lau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sậy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953000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sáo</a:t>
            </a:r>
            <a:r>
              <a:rPr lang="en-US" sz="3200" b="1" dirty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sậu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152400"/>
            <a:ext cx="7840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21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10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2019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vần</a:t>
            </a:r>
            <a:endParaRPr lang="en-US" sz="3200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!danc_cl"/>
          <p:cNvPicPr>
            <a:picLocks noChangeAspect="1" noChangeArrowheads="1" noCrop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3810000" y="3276600"/>
            <a:ext cx="205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6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860800"/>
            <a:ext cx="9461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7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1248">
            <a:off x="7324725" y="3521075"/>
            <a:ext cx="9461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4724400"/>
            <a:ext cx="1712912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940300"/>
            <a:ext cx="1712912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5156200"/>
            <a:ext cx="1712912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1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4868863"/>
            <a:ext cx="1712913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2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8956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33CC"/>
                </a:solidFill>
                <a:latin typeface=".VnAvant" pitchFamily="34" charset="0"/>
              </a:rPr>
              <a:t>Nhìn</a:t>
            </a:r>
            <a:r>
              <a:rPr lang="en-US" sz="4000" b="1" dirty="0" smtClean="0">
                <a:solidFill>
                  <a:srgbClr val="FF33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.VnAvant" pitchFamily="34" charset="0"/>
              </a:rPr>
              <a:t>tranh</a:t>
            </a:r>
            <a:r>
              <a:rPr lang="en-US" sz="4000" b="1" dirty="0" smtClean="0">
                <a:solidFill>
                  <a:srgbClr val="FF33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.VnAvant" pitchFamily="34" charset="0"/>
              </a:rPr>
              <a:t>tìm</a:t>
            </a:r>
            <a:r>
              <a:rPr lang="en-US" sz="4000" b="1" dirty="0" smtClean="0">
                <a:solidFill>
                  <a:srgbClr val="FF33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.VnAvant" pitchFamily="34" charset="0"/>
              </a:rPr>
              <a:t>tiếng</a:t>
            </a:r>
            <a:r>
              <a:rPr lang="en-US" sz="4000" b="1" dirty="0" smtClean="0">
                <a:solidFill>
                  <a:srgbClr val="FF33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.VnAvant" pitchFamily="34" charset="0"/>
              </a:rPr>
              <a:t>chứa</a:t>
            </a:r>
            <a:r>
              <a:rPr lang="en-US" sz="4000" b="1" dirty="0" smtClean="0">
                <a:solidFill>
                  <a:srgbClr val="FF33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.VnAvant" pitchFamily="34" charset="0"/>
              </a:rPr>
              <a:t>vần</a:t>
            </a:r>
            <a:r>
              <a:rPr lang="en-US" sz="4000" b="1" dirty="0" smtClean="0">
                <a:solidFill>
                  <a:srgbClr val="FF33CC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au -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âu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443" name="WordArt 20" descr="catanim[1]"/>
          <p:cNvSpPr>
            <a:spLocks noChangeArrowheads="1" noChangeShapeType="1" noTextEdit="1"/>
          </p:cNvSpPr>
          <p:nvPr/>
        </p:nvSpPr>
        <p:spPr bwMode="auto">
          <a:xfrm rot="242481">
            <a:off x="997764" y="494507"/>
            <a:ext cx="6919913" cy="11445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.VnAvant"/>
              </a:rPr>
              <a:t>Trò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.VnAvant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.VnAvant"/>
              </a:rPr>
              <a:t>chơi</a:t>
            </a:r>
            <a:endParaRPr lang="en-US" sz="3600" b="1" kern="10" dirty="0" smtClean="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stretch>
                  <a:fillRect/>
                </a:stretch>
              </a:blipFill>
              <a:latin typeface=".VnAvant"/>
            </a:endParaRPr>
          </a:p>
        </p:txBody>
      </p:sp>
      <p:pic>
        <p:nvPicPr>
          <p:cNvPr id="18444" name="Picture 11" descr="Bellco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04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 descr="465af32f750a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4019550"/>
            <a:ext cx="14668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th_5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28825" y="4038600"/>
            <a:ext cx="15525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0" y="-10"/>
            <a:chExt cx="5760" cy="4330"/>
          </a:xfrm>
        </p:grpSpPr>
        <p:pic>
          <p:nvPicPr>
            <p:cNvPr id="18448" name="Picture 24" descr="Animate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25" descr="Animate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26" descr="Animate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1" name="Picture 27" descr="Animate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6.84551E-7 C -0.08472 0.01203 -0.16944 0.02428 -0.22969 0.06059 C -0.28993 0.0969 -0.31372 0.21323 -0.36146 0.21832 C -0.4092 0.2234 -0.48941 0.15009 -0.51597 0.09089 C -0.54254 0.03191 -0.55382 -0.06915 -0.52049 -0.13645 C -0.48715 -0.20352 -0.4217 -0.28284 -0.31597 -0.31198 C -0.21024 -0.34112 0.0533 -0.34019 0.11354 -0.31198 C 0.17378 -0.28377 0.11771 -0.15749 0.04531 -0.14246 C -0.02708 -0.1272 -0.28229 -0.27521 -0.32049 -0.22132 C -0.35868 -0.16744 -0.24097 0.11725 -0.1842 0.18201 C -0.12743 0.24653 -0.05365 0.20652 0.02031 0.16674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-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56152E-6 C 0.00955 -0.08997 0.01927 -0.17993 3.33333E-6 -0.20306 C -0.01927 -0.22618 -0.09098 -0.18756 -0.11598 -0.13946 C -0.14098 -0.09135 -0.1007 0.01919 -0.15 0.08464 C -0.19931 0.15009 -0.38941 0.26619 -0.41146 0.25439 C -0.43351 0.24213 -0.31216 0.09759 -0.28177 0.01202 C -0.25139 -0.07378 -0.1783 -0.18826 -0.22952 -0.26064 C -0.28073 -0.33326 -0.53872 -0.43594 -0.58872 -0.42438 C -0.63872 -0.41282 -0.53403 -0.2581 -0.52952 -0.19103 C -0.525 -0.12373 -0.5342 -0.04811 -0.56146 -0.02128 C -0.58872 0.00555 -0.67084 0.02104 -0.69323 -0.0303 C -0.71563 -0.08164 -0.67952 -0.32933 -0.69549 -0.33025 C -0.71146 -0.33118 -0.78577 -0.12905 -0.78872 -0.03631 C -0.79167 0.05643 -0.75052 0.19079 -0.71372 0.2271 C -0.67691 0.26341 -0.59445 0.20097 -0.56823 0.18177 C -0.54202 0.16235 -0.60452 0.1043 -0.55677 0.1117 C -0.50903 0.11956 -0.35261 0.22571 -0.28177 0.2271 C -0.21094 0.22849 -0.12448 0.14824 -0.13177 0.12118 C -0.13907 0.09343 -0.27795 0.0969 -0.325 0.06359 C -0.37205 0.03029 -0.37657 -0.07031 -0.41372 -0.07887 C -0.45087 -0.08742 -0.52431 -0.00509 -0.54775 0.01202 " pathEditMode="relative" rAng="0" ptsTypes="aaaaaaaaaaaaaaaaaaaaA">
                                      <p:cBhvr>
                                        <p:cTn id="8" dur="5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791200"/>
            <a:ext cx="2514600" cy="792163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âu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endParaRPr lang="en-US" b="1" dirty="0" smtClean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6" name="Picture 2" descr="E:\BAI GIANG GIAO AN DIEN TU\GA DIEN TU ( SUA)\cay-lau-nha-1 (13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5638800"/>
          </a:xfrm>
          <a:noFill/>
        </p:spPr>
      </p:pic>
      <p:pic>
        <p:nvPicPr>
          <p:cNvPr id="51202" name="Picture 2" descr="E:\BAI GIANG GIAO AN DIEN TU\GA DIEN TU ( SUA)\12-10VHXH9BaoAnh12102012109108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71800" y="5783263"/>
            <a:ext cx="2743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0000CC"/>
                </a:solidFill>
                <a:latin typeface=".VnAvant" pitchFamily="34" charset="0"/>
              </a:rPr>
              <a:t>   </a:t>
            </a:r>
            <a:r>
              <a:rPr lang="en-US" sz="4400" b="1" dirty="0" err="1" smtClean="0">
                <a:solidFill>
                  <a:srgbClr val="0000CC"/>
                </a:solidFill>
                <a:latin typeface=".VnAvant" pitchFamily="34" charset="0"/>
              </a:rPr>
              <a:t>l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.VnAvant" pitchFamily="34" charset="0"/>
              </a:rPr>
              <a:t>nhà</a:t>
            </a:r>
            <a:endParaRPr lang="en-US" sz="4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7" name="Picture 10" descr="1495_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965825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1495_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5965825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-533400" y="2743200"/>
            <a:ext cx="1600200" cy="1676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048000" y="280988"/>
            <a:ext cx="5640388" cy="2603500"/>
            <a:chOff x="661" y="528"/>
            <a:chExt cx="3131" cy="340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661" y="528"/>
              <a:ext cx="2363" cy="3408"/>
              <a:chOff x="661" y="528"/>
              <a:chExt cx="2363" cy="3408"/>
            </a:xfrm>
          </p:grpSpPr>
          <p:sp>
            <p:nvSpPr>
              <p:cNvPr id="22545" name="Rectangle 4"/>
              <p:cNvSpPr>
                <a:spLocks noChangeArrowheads="1"/>
              </p:cNvSpPr>
              <p:nvPr/>
            </p:nvSpPr>
            <p:spPr bwMode="auto">
              <a:xfrm>
                <a:off x="1496" y="528"/>
                <a:ext cx="765" cy="340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6" name="Rectangle 5"/>
              <p:cNvSpPr>
                <a:spLocks noChangeArrowheads="1"/>
              </p:cNvSpPr>
              <p:nvPr/>
            </p:nvSpPr>
            <p:spPr bwMode="auto">
              <a:xfrm>
                <a:off x="661" y="528"/>
                <a:ext cx="835" cy="340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7" name="Rectangle 6"/>
              <p:cNvSpPr>
                <a:spLocks noChangeArrowheads="1"/>
              </p:cNvSpPr>
              <p:nvPr/>
            </p:nvSpPr>
            <p:spPr bwMode="auto">
              <a:xfrm>
                <a:off x="2256" y="528"/>
                <a:ext cx="768" cy="3408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4" name="Rectangle 7"/>
            <p:cNvSpPr>
              <a:spLocks noChangeArrowheads="1"/>
            </p:cNvSpPr>
            <p:nvPr/>
          </p:nvSpPr>
          <p:spPr bwMode="auto">
            <a:xfrm>
              <a:off x="3024" y="528"/>
              <a:ext cx="768" cy="34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376" name="Line 8"/>
          <p:cNvSpPr>
            <a:spLocks noChangeShapeType="1"/>
          </p:cNvSpPr>
          <p:nvPr/>
        </p:nvSpPr>
        <p:spPr bwMode="auto">
          <a:xfrm>
            <a:off x="1828800" y="1143000"/>
            <a:ext cx="1752600" cy="1277938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6377" name="Rectangle 9"/>
          <p:cNvSpPr>
            <a:spLocks noGrp="1" noChangeArrowheads="1"/>
          </p:cNvSpPr>
          <p:nvPr>
            <p:ph type="title"/>
          </p:nvPr>
        </p:nvSpPr>
        <p:spPr>
          <a:xfrm>
            <a:off x="190500" y="457200"/>
            <a:ext cx="2514600" cy="8382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Màu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đỏ</a:t>
            </a: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10" descr="1495_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965825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3200400"/>
            <a:ext cx="1905000" cy="27654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0" dirty="0" smtClean="0">
                <a:latin typeface=".VnArial" pitchFamily="34" charset="0"/>
              </a:rPr>
              <a:t>6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5859463"/>
            <a:ext cx="2493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7030A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số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sáu</a:t>
            </a:r>
            <a:endParaRPr lang="en-US" sz="40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pic>
        <p:nvPicPr>
          <p:cNvPr id="13" name="Picture 10" descr="1495_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965825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8175" y="2916238"/>
            <a:ext cx="3452813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916238"/>
            <a:ext cx="343535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2454275" y="5867400"/>
            <a:ext cx="30321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 err="1">
                <a:solidFill>
                  <a:srgbClr val="FF33CC"/>
                </a:solidFill>
                <a:latin typeface=".VnAvant" pitchFamily="34" charset="0"/>
              </a:rPr>
              <a:t>xe</a:t>
            </a:r>
            <a:r>
              <a:rPr lang="en-US" sz="4000" b="1" dirty="0">
                <a:solidFill>
                  <a:srgbClr val="FF33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.VnAvant" pitchFamily="34" charset="0"/>
              </a:rPr>
              <a:t>cẩu</a:t>
            </a:r>
            <a:endParaRPr lang="en-US" sz="4000" b="1" dirty="0">
              <a:solidFill>
                <a:srgbClr val="FF33CC"/>
              </a:solidFill>
              <a:latin typeface=".VnAvant" pitchFamily="34" charset="0"/>
            </a:endParaRPr>
          </a:p>
        </p:txBody>
      </p:sp>
      <p:pic>
        <p:nvPicPr>
          <p:cNvPr id="17" name="Picture 10" descr="1495_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9610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9"/>
          <p:cNvSpPr txBox="1">
            <a:spLocks noChangeArrowheads="1"/>
          </p:cNvSpPr>
          <p:nvPr/>
        </p:nvSpPr>
        <p:spPr bwMode="auto">
          <a:xfrm>
            <a:off x="5665788" y="5867400"/>
            <a:ext cx="251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Cá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sấu</a:t>
            </a:r>
            <a:endParaRPr lang="en-US" sz="4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10" descr="1495_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9436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6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9c6e886_1%20-%20spring%2010_resi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77890" cy="1193629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590800" y="1905000"/>
            <a:ext cx="5867400" cy="129540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6" name="Picture 4" descr="mous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0288"/>
            <a:ext cx="337820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96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038600" y="1484784"/>
            <a:ext cx="2165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imes New Roman" pitchFamily="18" charset="0"/>
              </a:rPr>
              <a:t>eo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imes New Roman" pitchFamily="18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imes New Roman" pitchFamily="18" charset="0"/>
              </a:rPr>
              <a:t>ao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2209800"/>
            <a:ext cx="5260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ngôi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sao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cái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kéo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0" y="3048000"/>
            <a:ext cx="49685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Suối</a:t>
            </a:r>
            <a:r>
              <a:rPr lang="en-US" sz="30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chảy</a:t>
            </a:r>
            <a:r>
              <a:rPr lang="en-US" sz="30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rì</a:t>
            </a:r>
            <a:r>
              <a:rPr lang="en-US" sz="30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rào</a:t>
            </a:r>
            <a:endParaRPr lang="vi-VN" sz="3000" b="1" dirty="0" smtClean="0"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Gió</a:t>
            </a:r>
            <a:r>
              <a:rPr lang="en-US" sz="30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reo </a:t>
            </a:r>
            <a:r>
              <a:rPr lang="en-US" sz="30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lao</a:t>
            </a:r>
            <a:r>
              <a:rPr lang="en-US" sz="30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xao</a:t>
            </a:r>
            <a:endParaRPr lang="vi-VN" sz="3000" b="1" dirty="0" smtClean="0"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Bé</a:t>
            </a:r>
            <a:r>
              <a:rPr lang="en-US" sz="30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ngồi</a:t>
            </a:r>
            <a:r>
              <a:rPr lang="en-US" sz="30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thổi</a:t>
            </a:r>
            <a:r>
              <a:rPr lang="en-US" sz="30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sáo</a:t>
            </a:r>
            <a:endParaRPr lang="vi-VN" sz="3000" b="1" dirty="0" smtClean="0">
              <a:latin typeface="VNI-Avo" pitchFamily="2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3568" y="1484784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Kiểm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tra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cũ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: 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152400"/>
            <a:ext cx="7840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21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10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2019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vần</a:t>
            </a:r>
            <a:endParaRPr lang="en-US" sz="3200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995936" y="2420888"/>
            <a:ext cx="2160240" cy="863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latin typeface="HP001 4 hàng" pitchFamily="34" charset="-93"/>
              </a:rPr>
              <a:t>chú</a:t>
            </a:r>
            <a:r>
              <a:rPr lang="en-US" sz="4000" b="1" dirty="0" smtClean="0">
                <a:latin typeface="HP001 4 hàng" pitchFamily="34" charset="-93"/>
              </a:rPr>
              <a:t> </a:t>
            </a:r>
            <a:r>
              <a:rPr lang="en-US" sz="4000" b="1" dirty="0" err="1" smtClean="0">
                <a:latin typeface="HP001 4 hàng" pitchFamily="34" charset="-93"/>
              </a:rPr>
              <a:t>mèo</a:t>
            </a:r>
            <a:endParaRPr lang="vi-VN" sz="4000" b="1" dirty="0">
              <a:latin typeface="HP001 4 hàng" pitchFamily="34" charset="-93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88935" y="2438400"/>
            <a:ext cx="2374241" cy="810001"/>
            <a:chOff x="1143000" y="951328"/>
            <a:chExt cx="6705600" cy="81000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8172400" y="1002794"/>
            <a:ext cx="432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smtClean="0">
                <a:latin typeface="+mj-lt"/>
              </a:rPr>
              <a:t>B</a:t>
            </a:r>
            <a:endParaRPr lang="en-US" sz="6600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568" y="152400"/>
            <a:ext cx="7840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21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10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2019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vần</a:t>
            </a:r>
            <a:endParaRPr lang="en-US" sz="3200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3568" y="1484784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Kiểm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tra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cũ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: 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1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 txBox="1">
            <a:spLocks/>
          </p:cNvSpPr>
          <p:nvPr/>
        </p:nvSpPr>
        <p:spPr>
          <a:xfrm>
            <a:off x="3200400" y="1340768"/>
            <a:ext cx="2531430" cy="71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dirty="0" smtClean="0">
                <a:latin typeface=".VnAvant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1371600"/>
            <a:ext cx="207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au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âu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9712" y="2060848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au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2844225"/>
            <a:ext cx="1011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152400"/>
            <a:ext cx="7840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21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10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2019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vần</a:t>
            </a:r>
            <a:endParaRPr lang="en-US" sz="3200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4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487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2908239" y="4724400"/>
            <a:ext cx="444561" cy="74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07194" y="2052465"/>
            <a:ext cx="1655206" cy="189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au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au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848" y="4215825"/>
            <a:ext cx="2406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cây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cau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5968" y="263550"/>
            <a:ext cx="7336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solidFill>
                <a:srgbClr val="C0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3200" dirty="0" smtClean="0">
              <a:solidFill>
                <a:srgbClr val="C0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au - </a:t>
            </a:r>
            <a:r>
              <a:rPr lang="en-US" sz="3200" b="1" dirty="0" err="1" smtClean="0">
                <a:solidFill>
                  <a:srgbClr val="C0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âu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152400"/>
            <a:ext cx="7840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21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10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2019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vần</a:t>
            </a:r>
            <a:endParaRPr lang="en-US" sz="3200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743200" y="4343400"/>
            <a:ext cx="4572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84168" y="1916832"/>
            <a:ext cx="654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âu</a:t>
            </a:r>
            <a:endParaRPr lang="vi-VN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5000" y="2924944"/>
            <a:ext cx="1751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âu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7624" y="1600200"/>
            <a:ext cx="3456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au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au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cây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cau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5968" y="263550"/>
            <a:ext cx="7336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solidFill>
                <a:srgbClr val="C0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3200" dirty="0" smtClean="0">
              <a:solidFill>
                <a:srgbClr val="C0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au - </a:t>
            </a:r>
            <a:r>
              <a:rPr lang="en-US" sz="3200" b="1" dirty="0" err="1" smtClean="0">
                <a:solidFill>
                  <a:srgbClr val="C0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âu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152400"/>
            <a:ext cx="7840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21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10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2019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vần</a:t>
            </a:r>
            <a:endParaRPr lang="en-US" sz="3200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99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868144" y="1700808"/>
            <a:ext cx="1294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âu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âu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62675" y="3987225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cái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cầu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968" y="263550"/>
            <a:ext cx="7336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solidFill>
                <a:srgbClr val="C0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3200" dirty="0" smtClean="0">
              <a:solidFill>
                <a:srgbClr val="C0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au - </a:t>
            </a:r>
            <a:r>
              <a:rPr lang="en-US" sz="3200" b="1" dirty="0" err="1" smtClean="0">
                <a:solidFill>
                  <a:srgbClr val="C0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âu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1763500"/>
            <a:ext cx="3456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au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au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cây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cau</a:t>
            </a: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477000" y="4495800"/>
            <a:ext cx="4572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4572000"/>
            <a:ext cx="4572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3568" y="152400"/>
            <a:ext cx="7840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21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10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2019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vần</a:t>
            </a:r>
            <a:endParaRPr lang="en-US" sz="3200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348</Words>
  <Application>Microsoft Office PowerPoint</Application>
  <PresentationFormat>On-screen Show (4:3)</PresentationFormat>
  <Paragraphs>121</Paragraphs>
  <Slides>18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cá</vt:lpstr>
      <vt:lpstr>Màu đỏ</vt:lpstr>
      <vt:lpstr>PowerPoint Presentation</vt:lpstr>
    </vt:vector>
  </TitlesOfParts>
  <Company>phienbanmoi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CPH</cp:lastModifiedBy>
  <cp:revision>195</cp:revision>
  <dcterms:created xsi:type="dcterms:W3CDTF">2016-11-30T12:31:30Z</dcterms:created>
  <dcterms:modified xsi:type="dcterms:W3CDTF">2019-10-20T12:20:19Z</dcterms:modified>
</cp:coreProperties>
</file>