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1" r:id="rId2"/>
    <p:sldId id="282" r:id="rId3"/>
    <p:sldId id="260" r:id="rId4"/>
    <p:sldId id="261" r:id="rId5"/>
    <p:sldId id="285" r:id="rId6"/>
    <p:sldId id="263" r:id="rId7"/>
    <p:sldId id="265" r:id="rId8"/>
    <p:sldId id="287" r:id="rId9"/>
    <p:sldId id="268" r:id="rId10"/>
    <p:sldId id="289" r:id="rId11"/>
    <p:sldId id="262" r:id="rId12"/>
    <p:sldId id="284" r:id="rId13"/>
    <p:sldId id="288" r:id="rId14"/>
    <p:sldId id="290" r:id="rId15"/>
    <p:sldId id="291" r:id="rId16"/>
    <p:sldId id="292" r:id="rId17"/>
    <p:sldId id="295" r:id="rId18"/>
    <p:sldId id="279" r:id="rId19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12" autoAdjust="0"/>
    <p:restoredTop sz="93060" autoAdjust="0"/>
  </p:normalViewPr>
  <p:slideViewPr>
    <p:cSldViewPr>
      <p:cViewPr>
        <p:scale>
          <a:sx n="70" d="100"/>
          <a:sy n="70" d="100"/>
        </p:scale>
        <p:origin x="-149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5EE41C-4669-4AF1-9936-7E2D8D2BF835}" type="datetimeFigureOut">
              <a:rPr lang="vi-VN" smtClean="0"/>
              <a:pPr/>
              <a:t>20/10/2019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C912B7-EAD0-446A-B4FF-7621009AC65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28827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912B7-EAD0-446A-B4FF-7621009AC651}" type="slidenum">
              <a:rPr lang="vi-VN" smtClean="0"/>
              <a:pPr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01648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912B7-EAD0-446A-B4FF-7621009AC651}" type="slidenum">
              <a:rPr lang="vi-VN" smtClean="0"/>
              <a:pPr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3330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912B7-EAD0-446A-B4FF-7621009AC651}" type="slidenum">
              <a:rPr lang="vi-VN" smtClean="0"/>
              <a:pPr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3330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912B7-EAD0-446A-B4FF-7621009AC651}" type="slidenum">
              <a:rPr lang="vi-VN" smtClean="0"/>
              <a:pPr/>
              <a:t>13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3330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912B7-EAD0-446A-B4FF-7621009AC651}" type="slidenum">
              <a:rPr lang="vi-VN" smtClean="0"/>
              <a:pPr/>
              <a:t>14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33308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1E4366-58F9-4709-94EF-7C460CC7E7F4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7975BF-E365-44F3-A316-CC3AFCAFEF11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20/10/2019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43069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20/10/2019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06041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20/10/2019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52992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57BE194-3B7A-4443-8112-A6D5212F461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86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20/10/2019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419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20/10/2019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08155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20/10/2019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44311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20/10/2019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87756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20/10/2019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08475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20/10/2019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34990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20/10/2019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2983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20/10/2019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45843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DD895-A6DF-4B90-8056-3CA010C12A38}" type="datetimeFigureOut">
              <a:rPr lang="vi-VN" smtClean="0"/>
              <a:pPr/>
              <a:t>20/10/2019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68195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13" Type="http://schemas.openxmlformats.org/officeDocument/2006/relationships/image" Target="../media/image18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gif"/><Relationship Id="rId12" Type="http://schemas.openxmlformats.org/officeDocument/2006/relationships/image" Target="../media/image17.gif"/><Relationship Id="rId2" Type="http://schemas.openxmlformats.org/officeDocument/2006/relationships/audio" Target="file:///H:\the%20duc%20sang.mp3" TargetMode="External"/><Relationship Id="rId1" Type="http://schemas.openxmlformats.org/officeDocument/2006/relationships/audio" Target="file:///D:\Bo%20la%20tat%20ca%20-%20Hien%20Anh%20%5bNCT%2000633931129937703750%5d.mp3" TargetMode="External"/><Relationship Id="rId6" Type="http://schemas.openxmlformats.org/officeDocument/2006/relationships/image" Target="../media/image11.gif"/><Relationship Id="rId11" Type="http://schemas.openxmlformats.org/officeDocument/2006/relationships/image" Target="../media/image16.gif"/><Relationship Id="rId5" Type="http://schemas.openxmlformats.org/officeDocument/2006/relationships/image" Target="../media/image10.png"/><Relationship Id="rId10" Type="http://schemas.openxmlformats.org/officeDocument/2006/relationships/image" Target="../media/image15.gif"/><Relationship Id="rId4" Type="http://schemas.openxmlformats.org/officeDocument/2006/relationships/image" Target="../media/image9.gif"/><Relationship Id="rId9" Type="http://schemas.openxmlformats.org/officeDocument/2006/relationships/image" Target="../media/image14.gif"/><Relationship Id="rId14" Type="http://schemas.openxmlformats.org/officeDocument/2006/relationships/image" Target="../media/image1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image" Target="../media/image23.gif"/><Relationship Id="rId7" Type="http://schemas.openxmlformats.org/officeDocument/2006/relationships/image" Target="../media/image27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10" Type="http://schemas.openxmlformats.org/officeDocument/2006/relationships/image" Target="../media/image5.gif"/><Relationship Id="rId4" Type="http://schemas.openxmlformats.org/officeDocument/2006/relationships/image" Target="../media/image24.gif"/><Relationship Id="rId9" Type="http://schemas.openxmlformats.org/officeDocument/2006/relationships/image" Target="../media/image29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gif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G1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8" y="0"/>
            <a:ext cx="2208212" cy="2171700"/>
          </a:xfrm>
          <a:noFill/>
          <a:ln/>
        </p:spPr>
      </p:pic>
      <p:pic>
        <p:nvPicPr>
          <p:cNvPr id="3075" name="Picture 3" descr="CG1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0" y="0"/>
            <a:ext cx="2171700" cy="2208213"/>
          </a:xfrm>
          <a:noFill/>
          <a:ln/>
        </p:spPr>
      </p:pic>
      <p:pic>
        <p:nvPicPr>
          <p:cNvPr id="3076" name="Picture 4" descr="CG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419600"/>
            <a:ext cx="2314575" cy="227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609600" y="838200"/>
            <a:ext cx="8001000" cy="2133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noFill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nUp">
              <a:avLst>
                <a:gd name="adj" fmla="val 85713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FFFFFF"/>
              </a:extrusionClr>
            </a:sp3d>
          </a:bodyPr>
          <a:lstStyle/>
          <a:p>
            <a:pPr algn="ctr"/>
            <a:r>
              <a:rPr lang="vi-VN" sz="2800" b="1" kern="10" dirty="0">
                <a:solidFill>
                  <a:srgbClr val="FF0000"/>
                </a:solidFill>
                <a:latin typeface="Times New Roman"/>
                <a:cs typeface="Times New Roman"/>
              </a:rPr>
              <a:t>Chào mừng quý thầy </a:t>
            </a:r>
          </a:p>
          <a:p>
            <a:pPr algn="ctr"/>
            <a:r>
              <a:rPr lang="vi-VN" sz="2800" b="1" kern="10" dirty="0">
                <a:solidFill>
                  <a:srgbClr val="FF0000"/>
                </a:solidFill>
                <a:latin typeface="Times New Roman"/>
                <a:cs typeface="Times New Roman"/>
              </a:rPr>
              <a:t>cô giáo về dự giờ thăm lớp </a:t>
            </a:r>
            <a:r>
              <a:rPr lang="vi-VN" sz="2800" b="1" kern="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lang="en-US" sz="2800" b="1" kern="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/8</a:t>
            </a:r>
            <a:endParaRPr lang="vi-VN" sz="2800" b="1" kern="1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3078" name="WordArt 6" descr="5"/>
          <p:cNvSpPr>
            <a:spLocks noChangeArrowheads="1" noChangeShapeType="1" noTextEdit="1"/>
          </p:cNvSpPr>
          <p:nvPr/>
        </p:nvSpPr>
        <p:spPr bwMode="auto">
          <a:xfrm>
            <a:off x="3276600" y="3048000"/>
            <a:ext cx="2609850" cy="8001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vi-VN" sz="2800" kern="10">
                <a:ln w="222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1">
                  <a:blip r:embed="rId5">
                    <a:alphaModFix amt="97000"/>
                  </a:blip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MÔN: TIẾNG VIỆT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381000" y="4495800"/>
            <a:ext cx="8610600" cy="105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2800" b="1" dirty="0" err="1">
                <a:solidFill>
                  <a:srgbClr val="3333CC"/>
                </a:solidFill>
                <a:latin typeface="Arial" charset="0"/>
              </a:rPr>
              <a:t>Giáo</a:t>
            </a:r>
            <a:r>
              <a:rPr lang="en-US" sz="2800" b="1" dirty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charset="0"/>
              </a:rPr>
              <a:t>viên</a:t>
            </a:r>
            <a:r>
              <a:rPr lang="en-US" sz="2800" b="1" dirty="0">
                <a:solidFill>
                  <a:srgbClr val="3333CC"/>
                </a:solidFill>
                <a:latin typeface="Arial" charset="0"/>
              </a:rPr>
              <a:t> : </a:t>
            </a:r>
            <a:r>
              <a:rPr lang="en-US" sz="2800" b="1" dirty="0" err="1" smtClean="0">
                <a:solidFill>
                  <a:srgbClr val="3333CC"/>
                </a:solidFill>
                <a:latin typeface="Arial" charset="0"/>
              </a:rPr>
              <a:t>Lê</a:t>
            </a:r>
            <a:r>
              <a:rPr lang="en-US" sz="2800" b="1" dirty="0" smtClean="0">
                <a:solidFill>
                  <a:srgbClr val="3333CC"/>
                </a:solidFill>
                <a:latin typeface="Arial" charset="0"/>
              </a:rPr>
              <a:t> Kim </a:t>
            </a:r>
            <a:r>
              <a:rPr lang="en-US" sz="2800" b="1" smtClean="0">
                <a:solidFill>
                  <a:srgbClr val="3333CC"/>
                </a:solidFill>
                <a:latin typeface="Arial" charset="0"/>
              </a:rPr>
              <a:t>Hằng</a:t>
            </a:r>
            <a:endParaRPr lang="en-US" sz="2800" b="1" dirty="0">
              <a:solidFill>
                <a:srgbClr val="3333CC"/>
              </a:solidFill>
              <a:latin typeface="Arial" charset="0"/>
            </a:endParaRPr>
          </a:p>
          <a:p>
            <a:pPr algn="ctr" eaLnBrk="0" hangingPunct="0"/>
            <a:r>
              <a:rPr lang="en-US" sz="2800" b="1" dirty="0" err="1">
                <a:solidFill>
                  <a:srgbClr val="3333CC"/>
                </a:solidFill>
                <a:latin typeface="Arial" charset="0"/>
              </a:rPr>
              <a:t>Trường</a:t>
            </a:r>
            <a:r>
              <a:rPr lang="en-US" sz="2800" b="1" dirty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charset="0"/>
              </a:rPr>
              <a:t>Tiểu</a:t>
            </a:r>
            <a:r>
              <a:rPr lang="en-US" sz="2800" b="1" dirty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charset="0"/>
              </a:rPr>
              <a:t>học</a:t>
            </a:r>
            <a:r>
              <a:rPr lang="en-US" sz="2800" b="1" dirty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charset="0"/>
              </a:rPr>
              <a:t>Chánh</a:t>
            </a:r>
            <a:r>
              <a:rPr lang="en-US" sz="2800" b="1" dirty="0" smtClean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charset="0"/>
              </a:rPr>
              <a:t>Phú</a:t>
            </a:r>
            <a:r>
              <a:rPr lang="en-US" sz="2800" b="1" dirty="0" smtClean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charset="0"/>
              </a:rPr>
              <a:t>Hoà</a:t>
            </a:r>
            <a:endParaRPr lang="en-US" sz="2800" b="1" dirty="0">
              <a:solidFill>
                <a:srgbClr val="3333CC"/>
              </a:solidFill>
              <a:latin typeface="Arial" charset="0"/>
            </a:endParaRPr>
          </a:p>
        </p:txBody>
      </p:sp>
      <p:grpSp>
        <p:nvGrpSpPr>
          <p:cNvPr id="3080" name="Group 8"/>
          <p:cNvGrpSpPr>
            <a:grpSpLocks/>
          </p:cNvGrpSpPr>
          <p:nvPr/>
        </p:nvGrpSpPr>
        <p:grpSpPr bwMode="auto">
          <a:xfrm>
            <a:off x="0" y="-15875"/>
            <a:ext cx="9144000" cy="6873875"/>
            <a:chOff x="0" y="-10"/>
            <a:chExt cx="5760" cy="4330"/>
          </a:xfrm>
        </p:grpSpPr>
        <p:pic>
          <p:nvPicPr>
            <p:cNvPr id="3081" name="Picture 9" descr="Animate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-2109" y="2109"/>
              <a:ext cx="4294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2" name="Picture 10" descr="Animate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0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Picture 11" descr="Animate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3576" y="2103"/>
              <a:ext cx="4294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Picture 12" descr="Animate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0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85" name="Picture 13" descr="CG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4495800"/>
            <a:ext cx="2171700" cy="220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2397803"/>
      </p:ext>
    </p:extLst>
  </p:cSld>
  <p:clrMapOvr>
    <a:masterClrMapping/>
  </p:clrMapOvr>
  <p:transition advTm="20000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3" presetClass="emph" presetSubtype="1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35" dur="5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8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animBg="1"/>
      <p:bldP spid="3077" grpId="1" animBg="1"/>
      <p:bldP spid="3078" grpId="0" animBg="1"/>
      <p:bldP spid="307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val 28"/>
          <p:cNvSpPr>
            <a:spLocks noChangeArrowheads="1"/>
          </p:cNvSpPr>
          <p:nvPr/>
        </p:nvSpPr>
        <p:spPr bwMode="auto">
          <a:xfrm>
            <a:off x="2987675" y="4822825"/>
            <a:ext cx="1189038" cy="1044575"/>
          </a:xfrm>
          <a:prstGeom prst="ellipse">
            <a:avLst/>
          </a:prstGeom>
          <a:solidFill>
            <a:srgbClr val="9FDF0F"/>
          </a:solidFill>
          <a:ln w="12700" algn="ctr">
            <a:solidFill>
              <a:srgbClr val="EAEAEA"/>
            </a:solidFill>
            <a:round/>
            <a:headEnd/>
            <a:tailEnd/>
          </a:ln>
          <a:effectLst>
            <a:outerShdw dist="35921" dir="2700000" sy="50000" kx="2115830" algn="bl" rotWithShape="0">
              <a:srgbClr val="C0C0C0">
                <a:alpha val="79999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8195" name="Oval 27"/>
          <p:cNvSpPr>
            <a:spLocks noChangeArrowheads="1"/>
          </p:cNvSpPr>
          <p:nvPr/>
        </p:nvSpPr>
        <p:spPr bwMode="auto">
          <a:xfrm>
            <a:off x="2916238" y="3130550"/>
            <a:ext cx="1079500" cy="1044575"/>
          </a:xfrm>
          <a:prstGeom prst="ellipse">
            <a:avLst/>
          </a:prstGeom>
          <a:solidFill>
            <a:srgbClr val="9FDF0F"/>
          </a:solidFill>
          <a:ln w="12700" algn="ctr">
            <a:solidFill>
              <a:srgbClr val="EAEAEA"/>
            </a:solidFill>
            <a:round/>
            <a:headEnd/>
            <a:tailEnd/>
          </a:ln>
          <a:effectLst>
            <a:outerShdw dist="35921" dir="2700000" sy="50000" kx="2115830" algn="bl" rotWithShape="0">
              <a:srgbClr val="C0C0C0">
                <a:alpha val="79999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8196" name="Oval 22"/>
          <p:cNvSpPr>
            <a:spLocks noChangeArrowheads="1"/>
          </p:cNvSpPr>
          <p:nvPr/>
        </p:nvSpPr>
        <p:spPr bwMode="auto">
          <a:xfrm>
            <a:off x="6172200" y="4138613"/>
            <a:ext cx="719138" cy="684212"/>
          </a:xfrm>
          <a:prstGeom prst="ellipse">
            <a:avLst/>
          </a:prstGeom>
          <a:solidFill>
            <a:srgbClr val="FFFF00"/>
          </a:solidFill>
          <a:ln w="12700" algn="ctr">
            <a:solidFill>
              <a:srgbClr val="EAEAEA"/>
            </a:solidFill>
            <a:round/>
            <a:headEnd/>
            <a:tailEnd/>
          </a:ln>
          <a:effectLst>
            <a:outerShdw dist="35921" dir="2700000" sy="50000" kx="2115830" algn="bl" rotWithShape="0">
              <a:srgbClr val="C0C0C0">
                <a:alpha val="79999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8199" name="Text Box 12"/>
          <p:cNvSpPr txBox="1">
            <a:spLocks noChangeArrowheads="1"/>
          </p:cNvSpPr>
          <p:nvPr/>
        </p:nvSpPr>
        <p:spPr bwMode="auto">
          <a:xfrm>
            <a:off x="2514600" y="2209800"/>
            <a:ext cx="4230687" cy="6413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35921" dir="2700000" sy="50000" kx="2115830" algn="bl" rotWithShape="0">
              <a:srgbClr val="C0C0C0">
                <a:alpha val="79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0000FF"/>
                </a:solidFill>
              </a:rPr>
              <a:t>So </a:t>
            </a:r>
            <a:r>
              <a:rPr lang="en-US" sz="3600" b="1" dirty="0" err="1">
                <a:solidFill>
                  <a:srgbClr val="0000FF"/>
                </a:solidFill>
              </a:rPr>
              <a:t>sánh</a:t>
            </a:r>
            <a:r>
              <a:rPr lang="en-US" sz="3600" b="1" dirty="0">
                <a:solidFill>
                  <a:srgbClr val="0000FF"/>
                </a:solidFill>
              </a:rPr>
              <a:t> : </a:t>
            </a:r>
            <a:r>
              <a:rPr lang="en-US" sz="3600" b="1" dirty="0">
                <a:solidFill>
                  <a:srgbClr val="0000FF"/>
                </a:solidFill>
                <a:latin typeface=".VnAvant" pitchFamily="34" charset="0"/>
              </a:rPr>
              <a:t>  </a:t>
            </a:r>
            <a:r>
              <a:rPr lang="en-US" sz="3600" b="1" dirty="0">
                <a:solidFill>
                  <a:srgbClr val="FF0000"/>
                </a:solidFill>
                <a:latin typeface=".VnAvant" pitchFamily="34" charset="0"/>
              </a:rPr>
              <a:t>au</a:t>
            </a:r>
            <a:r>
              <a:rPr lang="en-US" sz="3600" b="1" dirty="0">
                <a:solidFill>
                  <a:srgbClr val="FF0000"/>
                </a:solidFill>
              </a:rPr>
              <a:t> - </a:t>
            </a:r>
            <a:r>
              <a:rPr lang="en-US" sz="3600" b="1" dirty="0" err="1" smtClean="0">
                <a:solidFill>
                  <a:srgbClr val="FF0000"/>
                </a:solidFill>
                <a:latin typeface=".VnAvant" pitchFamily="34" charset="0"/>
              </a:rPr>
              <a:t>âu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8200" name="Text Box 13"/>
          <p:cNvSpPr txBox="1">
            <a:spLocks noChangeArrowheads="1"/>
          </p:cNvSpPr>
          <p:nvPr/>
        </p:nvSpPr>
        <p:spPr bwMode="auto">
          <a:xfrm>
            <a:off x="3795713" y="2428875"/>
            <a:ext cx="70485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35921" dir="2700000" sy="50000" kx="2115830" algn="bl" rotWithShape="0">
              <a:srgbClr val="C0C0C0">
                <a:alpha val="79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vi-VN">
              <a:latin typeface=".VnAristote" pitchFamily="34" charset="0"/>
            </a:endParaRPr>
          </a:p>
        </p:txBody>
      </p:sp>
      <p:sp>
        <p:nvSpPr>
          <p:cNvPr id="8201" name="Text Box 14"/>
          <p:cNvSpPr txBox="1">
            <a:spLocks noChangeArrowheads="1"/>
          </p:cNvSpPr>
          <p:nvPr/>
        </p:nvSpPr>
        <p:spPr bwMode="auto">
          <a:xfrm>
            <a:off x="3124200" y="3276600"/>
            <a:ext cx="441325" cy="6461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35921" dir="2700000" sy="50000" kx="2115830" algn="bl" rotWithShape="0">
              <a:srgbClr val="C0C0C0">
                <a:alpha val="79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b="1">
                <a:solidFill>
                  <a:srgbClr val="0000FF"/>
                </a:solidFill>
                <a:latin typeface=".VnAvant" pitchFamily="34" charset="0"/>
              </a:rPr>
              <a:t>a</a:t>
            </a:r>
          </a:p>
        </p:txBody>
      </p:sp>
      <p:sp>
        <p:nvSpPr>
          <p:cNvPr id="8202" name="Text Box 15"/>
          <p:cNvSpPr txBox="1">
            <a:spLocks noChangeArrowheads="1"/>
          </p:cNvSpPr>
          <p:nvPr/>
        </p:nvSpPr>
        <p:spPr bwMode="auto">
          <a:xfrm>
            <a:off x="3200400" y="5002213"/>
            <a:ext cx="598488" cy="6413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35921" dir="2700000" sy="50000" kx="2115830" algn="bl" rotWithShape="0">
              <a:srgbClr val="C0C0C0">
                <a:alpha val="79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0000FF"/>
                </a:solidFill>
                <a:latin typeface=".VnAvant" pitchFamily="34" charset="0"/>
              </a:rPr>
              <a:t>â</a:t>
            </a:r>
          </a:p>
        </p:txBody>
      </p:sp>
      <p:sp>
        <p:nvSpPr>
          <p:cNvPr id="11" name="Line 20"/>
          <p:cNvSpPr>
            <a:spLocks noChangeShapeType="1"/>
          </p:cNvSpPr>
          <p:nvPr/>
        </p:nvSpPr>
        <p:spPr bwMode="auto">
          <a:xfrm>
            <a:off x="3708400" y="3562350"/>
            <a:ext cx="2616200" cy="727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" name="Line 21"/>
          <p:cNvSpPr>
            <a:spLocks noChangeShapeType="1"/>
          </p:cNvSpPr>
          <p:nvPr/>
        </p:nvSpPr>
        <p:spPr bwMode="auto">
          <a:xfrm flipV="1">
            <a:off x="3851275" y="4594225"/>
            <a:ext cx="2473325" cy="841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Box 29"/>
          <p:cNvSpPr txBox="1">
            <a:spLocks noChangeArrowheads="1"/>
          </p:cNvSpPr>
          <p:nvPr/>
        </p:nvSpPr>
        <p:spPr bwMode="auto">
          <a:xfrm>
            <a:off x="3311525" y="3275013"/>
            <a:ext cx="650875" cy="6413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35921" dir="2700000" sy="50000" kx="2115830" algn="bl" rotWithShape="0">
              <a:srgbClr val="C0C0C0">
                <a:alpha val="79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b="1">
                <a:solidFill>
                  <a:srgbClr val="0033CC"/>
                </a:solidFill>
                <a:latin typeface=".VnAvant" pitchFamily="34" charset="0"/>
              </a:rPr>
              <a:t>u</a:t>
            </a:r>
          </a:p>
        </p:txBody>
      </p:sp>
      <p:sp>
        <p:nvSpPr>
          <p:cNvPr id="14" name="Text Box 31"/>
          <p:cNvSpPr txBox="1">
            <a:spLocks noChangeArrowheads="1"/>
          </p:cNvSpPr>
          <p:nvPr/>
        </p:nvSpPr>
        <p:spPr bwMode="auto">
          <a:xfrm>
            <a:off x="3455988" y="5002213"/>
            <a:ext cx="658812" cy="6413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35921" dir="2700000" sy="50000" kx="2115830" algn="bl" rotWithShape="0">
              <a:srgbClr val="C0C0C0">
                <a:alpha val="79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b="1">
                <a:solidFill>
                  <a:srgbClr val="0033CC"/>
                </a:solidFill>
                <a:latin typeface=".VnAvant" pitchFamily="34" charset="0"/>
              </a:rPr>
              <a:t>u</a:t>
            </a:r>
          </a:p>
        </p:txBody>
      </p:sp>
      <p:sp>
        <p:nvSpPr>
          <p:cNvPr id="8207" name="Text Box 46"/>
          <p:cNvSpPr txBox="1">
            <a:spLocks noChangeArrowheads="1"/>
          </p:cNvSpPr>
          <p:nvPr/>
        </p:nvSpPr>
        <p:spPr bwMode="auto">
          <a:xfrm>
            <a:off x="2209800" y="1371600"/>
            <a:ext cx="4419600" cy="584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smtClean="0">
                <a:solidFill>
                  <a:srgbClr val="FF0000"/>
                </a:solidFill>
                <a:latin typeface=".VnAvant" pitchFamily="34" charset="0"/>
              </a:rPr>
              <a:t>au </a:t>
            </a:r>
            <a:r>
              <a:rPr lang="en-US" sz="3200" b="1" dirty="0">
                <a:solidFill>
                  <a:srgbClr val="FF0000"/>
                </a:solidFill>
                <a:latin typeface=".VnAvant" pitchFamily="34" charset="0"/>
              </a:rPr>
              <a:t>- </a:t>
            </a:r>
            <a:r>
              <a:rPr lang="en-US" sz="3200" b="1" dirty="0" err="1" smtClean="0">
                <a:solidFill>
                  <a:srgbClr val="FF0000"/>
                </a:solidFill>
                <a:latin typeface=".VnAvant" pitchFamily="34" charset="0"/>
              </a:rPr>
              <a:t>âu</a:t>
            </a:r>
            <a:endParaRPr lang="en-US" sz="32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3568" y="152400"/>
            <a:ext cx="7840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Thứ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hai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21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tháng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10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2019</a:t>
            </a:r>
          </a:p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vần</a:t>
            </a:r>
            <a:endParaRPr lang="en-US" sz="3200" dirty="0" smtClean="0"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7.40741E-7 L 0.31701 0.1266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00" y="6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33333E-6 L 0.30122 -0.1254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00" y="-6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002569" y="2042935"/>
            <a:ext cx="2937583" cy="810001"/>
            <a:chOff x="1143000" y="951328"/>
            <a:chExt cx="6705600" cy="810001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3002569" y="3267071"/>
            <a:ext cx="2937583" cy="810001"/>
            <a:chOff x="1143000" y="951328"/>
            <a:chExt cx="6705600" cy="810001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2159821" y="4490098"/>
            <a:ext cx="4644427" cy="810001"/>
            <a:chOff x="1143000" y="951328"/>
            <a:chExt cx="6705600" cy="810001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2138473" y="5715343"/>
            <a:ext cx="4665775" cy="810001"/>
            <a:chOff x="1143000" y="951328"/>
            <a:chExt cx="6705600" cy="810001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4" name="TextBox 43"/>
          <p:cNvSpPr txBox="1"/>
          <p:nvPr/>
        </p:nvSpPr>
        <p:spPr>
          <a:xfrm>
            <a:off x="2828528" y="5733256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HP001 5 hàng" pitchFamily="34" charset="0"/>
              </a:rPr>
              <a:t> </a:t>
            </a:r>
            <a:r>
              <a:rPr lang="en-US" sz="4000" b="1" dirty="0" err="1" smtClean="0">
                <a:latin typeface="HP001 5 hàng" pitchFamily="34" charset="0"/>
              </a:rPr>
              <a:t>cái</a:t>
            </a:r>
            <a:r>
              <a:rPr lang="en-US" sz="4000" b="1" dirty="0" smtClean="0">
                <a:latin typeface="HP001 5 hàng" pitchFamily="34" charset="0"/>
              </a:rPr>
              <a:t> </a:t>
            </a:r>
            <a:r>
              <a:rPr lang="en-US" sz="4000" b="1" dirty="0" err="1" smtClean="0">
                <a:latin typeface="HP001 5 hàng" pitchFamily="34" charset="0"/>
              </a:rPr>
              <a:t>cầu</a:t>
            </a:r>
            <a:endParaRPr lang="en-US" sz="4000" b="1" dirty="0">
              <a:latin typeface="HP001 5 hàng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008040" y="4509120"/>
            <a:ext cx="3652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HP001 5 hàng" pitchFamily="34" charset="0"/>
              </a:rPr>
              <a:t>cây</a:t>
            </a:r>
            <a:r>
              <a:rPr lang="en-US" sz="4000" b="1" dirty="0" smtClean="0">
                <a:latin typeface="HP001 5 hàng" pitchFamily="34" charset="0"/>
              </a:rPr>
              <a:t> </a:t>
            </a:r>
            <a:r>
              <a:rPr lang="en-US" sz="4000" b="1" dirty="0" err="1" smtClean="0">
                <a:latin typeface="HP001 5 hàng" pitchFamily="34" charset="0"/>
              </a:rPr>
              <a:t>cau</a:t>
            </a:r>
            <a:endParaRPr lang="en-US" sz="4000" b="1" dirty="0">
              <a:latin typeface="HP001 5 hàng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229891" y="3324830"/>
            <a:ext cx="16301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HP001 5 hàng" pitchFamily="34" charset="0"/>
              </a:rPr>
              <a:t>âu</a:t>
            </a:r>
            <a:endParaRPr lang="en-US" sz="4000" b="1" dirty="0">
              <a:latin typeface="HP001 5 hàng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234408" y="2060848"/>
            <a:ext cx="1481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HP001 5 hàng" pitchFamily="34" charset="0"/>
              </a:rPr>
              <a:t>au</a:t>
            </a:r>
            <a:endParaRPr lang="en-US" sz="4000" b="1" dirty="0">
              <a:latin typeface="HP001 5 hàng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835968" y="263550"/>
            <a:ext cx="73364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200" dirty="0" smtClean="0">
              <a:solidFill>
                <a:srgbClr val="C0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 algn="ctr"/>
            <a:endParaRPr lang="en-US" sz="3200" dirty="0" smtClean="0">
              <a:solidFill>
                <a:srgbClr val="C0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au - </a:t>
            </a:r>
            <a:r>
              <a:rPr lang="en-US" sz="3200" b="1" dirty="0" err="1" smtClean="0">
                <a:solidFill>
                  <a:srgbClr val="C0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âu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172400" y="1002794"/>
            <a:ext cx="4320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dirty="0" smtClean="0">
                <a:latin typeface="+mj-lt"/>
              </a:rPr>
              <a:t>B</a:t>
            </a:r>
            <a:endParaRPr lang="en-US" sz="6600" dirty="0">
              <a:latin typeface="+mj-lt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683568" y="152400"/>
            <a:ext cx="7840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Thứ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hai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21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tháng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10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2019</a:t>
            </a:r>
          </a:p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vần</a:t>
            </a:r>
            <a:endParaRPr lang="en-US" sz="3200" dirty="0" smtClean="0"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35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524000"/>
            <a:ext cx="56388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3" name="WordArt 3"/>
          <p:cNvSpPr>
            <a:spLocks noChangeArrowheads="1" noChangeShapeType="1" noTextEdit="1"/>
          </p:cNvSpPr>
          <p:nvPr/>
        </p:nvSpPr>
        <p:spPr bwMode="auto">
          <a:xfrm>
            <a:off x="1676400" y="762000"/>
            <a:ext cx="5453063" cy="1679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Thư giãn</a:t>
            </a:r>
          </a:p>
        </p:txBody>
      </p:sp>
      <p:pic>
        <p:nvPicPr>
          <p:cNvPr id="40964" name="Bo la tat ca - Hien Anh [NCT 00633931129937703750]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5200" y="4114800"/>
            <a:ext cx="3810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5" name="Picture 5" descr="0036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191000"/>
            <a:ext cx="1633538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6" name="Picture 6" descr="avatar_other_0045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810000"/>
            <a:ext cx="17145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7" name="Picture 7" descr="Bemua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343400"/>
            <a:ext cx="175260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8" name="Picture 8" descr="89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133600"/>
            <a:ext cx="3429000" cy="309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9" name="Picture 9" descr="88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36875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0" name="Picture 10" descr="Th­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438400"/>
            <a:ext cx="368300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971" name="Group 11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-24"/>
            <a:chExt cx="5760" cy="4368"/>
          </a:xfrm>
        </p:grpSpPr>
        <p:grpSp>
          <p:nvGrpSpPr>
            <p:cNvPr id="40972" name="Group 12"/>
            <p:cNvGrpSpPr>
              <a:grpSpLocks/>
            </p:cNvGrpSpPr>
            <p:nvPr/>
          </p:nvGrpSpPr>
          <p:grpSpPr bwMode="auto">
            <a:xfrm>
              <a:off x="0" y="-24"/>
              <a:ext cx="5760" cy="4368"/>
              <a:chOff x="0" y="-24"/>
              <a:chExt cx="5760" cy="4368"/>
            </a:xfrm>
          </p:grpSpPr>
          <p:pic>
            <p:nvPicPr>
              <p:cNvPr id="40973" name="Picture 13" descr="ttrtrtr1151380670"/>
              <p:cNvPicPr>
                <a:picLocks noChangeAspect="1" noChangeArrowheads="1" noCrop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-24"/>
                <a:ext cx="5760" cy="1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74" name="Picture 14" descr="ttrtrtr1151380670"/>
              <p:cNvPicPr>
                <a:picLocks noChangeAspect="1" noChangeArrowheads="1" noCrop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504" y="2064"/>
                <a:ext cx="4320" cy="1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75" name="Picture 15" descr="ttrtrtr1151380670"/>
              <p:cNvPicPr>
                <a:picLocks noChangeAspect="1" noChangeArrowheads="1" noCrop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-2088" y="2088"/>
                <a:ext cx="4320" cy="1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76" name="Picture 16" descr="ttrtrtr1151380670"/>
              <p:cNvPicPr>
                <a:picLocks noChangeAspect="1" noChangeArrowheads="1" noCrop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4200"/>
                <a:ext cx="5760" cy="1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0977" name="Group 17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pic>
            <p:nvPicPr>
              <p:cNvPr id="40978" name="Picture 18" descr="flower[1][1][1][1]"/>
              <p:cNvPicPr>
                <a:picLocks noChangeAspect="1" noChangeArrowheads="1" noCrop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5760" cy="3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79" name="Picture 19" descr="flower[1][1][1][1]"/>
              <p:cNvPicPr>
                <a:picLocks noChangeAspect="1" noChangeArrowheads="1" noCrop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942"/>
                <a:ext cx="5760" cy="3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0" name="Picture 20" descr="flower[1][1][1][1]"/>
              <p:cNvPicPr>
                <a:picLocks noChangeAspect="1" noChangeArrowheads="1" noCrop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-1971" y="1971"/>
                <a:ext cx="4320" cy="3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1" name="Picture 21" descr="flower[1][1][1][1]"/>
              <p:cNvPicPr>
                <a:picLocks noChangeAspect="1" noChangeArrowheads="1" noCrop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3411" y="1971"/>
                <a:ext cx="4320" cy="3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2" name="Picture 22" descr="012"/>
              <p:cNvPicPr>
                <a:picLocks noChangeAspect="1" noChangeArrowheads="1" noCrop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816" cy="7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3" name="Picture 23" descr="012"/>
              <p:cNvPicPr>
                <a:picLocks noChangeAspect="1" noChangeArrowheads="1" noCrop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597"/>
                <a:ext cx="816" cy="7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4" name="Picture 24" descr="012"/>
              <p:cNvPicPr>
                <a:picLocks noChangeAspect="1" noChangeArrowheads="1" noCrop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944" y="0"/>
                <a:ext cx="816" cy="7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5" name="Picture 25" descr="012"/>
              <p:cNvPicPr>
                <a:picLocks noChangeAspect="1" noChangeArrowheads="1" noCrop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944" y="3597"/>
                <a:ext cx="816" cy="7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40986" name="the duc sang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5562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578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905" fill="hold"/>
                                        <p:tgtEl>
                                          <p:spTgt spid="409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6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9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4140" fill="hold"/>
                                        <p:tgtEl>
                                          <p:spTgt spid="409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65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8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715000" y="1700808"/>
            <a:ext cx="12946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âu</a:t>
            </a:r>
            <a:endParaRPr lang="en-US" sz="3200" b="1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b="1" dirty="0" err="1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ầ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53000" y="3276600"/>
            <a:ext cx="15985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cái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cầu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5968" y="263550"/>
            <a:ext cx="73364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200" dirty="0" smtClean="0">
              <a:solidFill>
                <a:srgbClr val="C0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 algn="ctr"/>
            <a:endParaRPr lang="en-US" sz="3200" dirty="0" smtClean="0">
              <a:solidFill>
                <a:srgbClr val="C0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au - </a:t>
            </a:r>
            <a:r>
              <a:rPr lang="en-US" sz="3200" b="1" dirty="0" err="1" smtClean="0">
                <a:solidFill>
                  <a:srgbClr val="C0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âu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91816" y="1700808"/>
            <a:ext cx="34563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       </a:t>
            </a:r>
            <a:r>
              <a:rPr lang="en-US" sz="3200" b="1" dirty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au</a:t>
            </a:r>
            <a:endParaRPr lang="en-US" sz="3200" b="1" dirty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       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au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endParaRPr lang="en-US" sz="3200" b="1" dirty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cây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cau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0" y="4267200"/>
            <a:ext cx="18452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rau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cải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00600" y="4191000"/>
            <a:ext cx="2743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châu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chấu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59926" y="4941168"/>
            <a:ext cx="18452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lau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sậy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876800" y="4953000"/>
            <a:ext cx="2362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sáo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sậu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1905000" y="5486400"/>
            <a:ext cx="457200" cy="1588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905000" y="4800600"/>
            <a:ext cx="457200" cy="1588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172200" y="5486400"/>
            <a:ext cx="457200" cy="1588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705600" y="4724400"/>
            <a:ext cx="457200" cy="1588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562600" y="4724400"/>
            <a:ext cx="457200" cy="1588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9" name="Picture 2" descr="E:\BAI GIANG GIAO AN DIEN TU\GA DIEN TU ( SUA)\lau-say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5" descr="E:\BAI GIANG GIAO AN DIEN TU\GA DIEN TU ( SUA)\tải xuống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4119"/>
            <a:ext cx="91440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chim-hoa-mi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86519"/>
            <a:ext cx="9144000" cy="6400800"/>
          </a:xfrm>
          <a:prstGeom prst="rect">
            <a:avLst/>
          </a:prstGeom>
          <a:noFill/>
        </p:spPr>
      </p:pic>
      <p:sp>
        <p:nvSpPr>
          <p:cNvPr id="21" name="Rectangle 20"/>
          <p:cNvSpPr/>
          <p:nvPr/>
        </p:nvSpPr>
        <p:spPr>
          <a:xfrm>
            <a:off x="683568" y="152400"/>
            <a:ext cx="7840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Thứ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hai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21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tháng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10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2019</a:t>
            </a:r>
          </a:p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vần</a:t>
            </a:r>
            <a:endParaRPr lang="en-US" sz="3200" dirty="0" smtClean="0"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35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7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715000" y="1700808"/>
            <a:ext cx="12946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âu</a:t>
            </a:r>
            <a:endParaRPr lang="en-US" sz="3200" b="1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ầu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53000" y="3276600"/>
            <a:ext cx="17123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cái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cầu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5968" y="263550"/>
            <a:ext cx="73364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200" dirty="0" smtClean="0">
              <a:solidFill>
                <a:srgbClr val="C0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 algn="ctr"/>
            <a:endParaRPr lang="en-US" sz="3200" dirty="0" smtClean="0">
              <a:solidFill>
                <a:srgbClr val="C0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au - </a:t>
            </a:r>
            <a:r>
              <a:rPr lang="en-US" sz="3200" b="1" dirty="0" err="1" smtClean="0">
                <a:solidFill>
                  <a:srgbClr val="C0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âu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91816" y="1700808"/>
            <a:ext cx="34563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       </a:t>
            </a:r>
            <a:r>
              <a:rPr lang="en-US" sz="3200" b="1" dirty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au</a:t>
            </a:r>
            <a:endParaRPr lang="en-US" sz="3200" b="1" dirty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       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au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endParaRPr lang="en-US" sz="3200" b="1" dirty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cây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cau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0" y="4267200"/>
            <a:ext cx="18452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rau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cải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00600" y="4191000"/>
            <a:ext cx="2743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châu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chấu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59926" y="4941168"/>
            <a:ext cx="18452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lau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sậy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876800" y="4953000"/>
            <a:ext cx="2362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sáo</a:t>
            </a:r>
            <a:r>
              <a:rPr lang="en-US" sz="3200" b="1" dirty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sậu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3568" y="152400"/>
            <a:ext cx="7840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Thứ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hai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21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tháng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10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2019</a:t>
            </a:r>
          </a:p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vần</a:t>
            </a:r>
            <a:endParaRPr lang="en-US" sz="3200" dirty="0" smtClean="0"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35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!danc_cl"/>
          <p:cNvPicPr>
            <a:picLocks noChangeAspect="1" noChangeArrowheads="1" noCrop="1"/>
          </p:cNvPicPr>
          <p:nvPr/>
        </p:nvPicPr>
        <p:blipFill>
          <a:blip r:embed="rId3">
            <a:lum bright="12000"/>
          </a:blip>
          <a:srcRect/>
          <a:stretch>
            <a:fillRect/>
          </a:stretch>
        </p:blipFill>
        <p:spPr bwMode="auto">
          <a:xfrm>
            <a:off x="3810000" y="3276600"/>
            <a:ext cx="2057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0" name="Picture 6" descr="3d butterfl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425" y="3860800"/>
            <a:ext cx="946150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1" name="Picture 7" descr="3d butterfl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21248">
            <a:off x="7324725" y="3521075"/>
            <a:ext cx="946150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8" descr="!dk8_1la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43663" y="4724400"/>
            <a:ext cx="1712912" cy="172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9" descr="!dk8_1la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59563" y="4940300"/>
            <a:ext cx="1712912" cy="172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10" descr="!dk8_1la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75463" y="5156200"/>
            <a:ext cx="1712912" cy="172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11" descr="!dk8_1la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92950" y="4868863"/>
            <a:ext cx="1712913" cy="172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12" descr="!dk8_1la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8" y="2895600"/>
            <a:ext cx="1905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0" name="Rectangle 15"/>
          <p:cNvSpPr>
            <a:spLocks noChangeArrowheads="1"/>
          </p:cNvSpPr>
          <p:nvPr/>
        </p:nvSpPr>
        <p:spPr bwMode="auto">
          <a:xfrm>
            <a:off x="0" y="167640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33CC"/>
                </a:solidFill>
                <a:latin typeface=".VnAvant" pitchFamily="34" charset="0"/>
              </a:rPr>
              <a:t>Nhìn</a:t>
            </a:r>
            <a:r>
              <a:rPr lang="en-US" sz="4000" b="1" dirty="0" smtClean="0">
                <a:solidFill>
                  <a:srgbClr val="FF33CC"/>
                </a:solidFill>
                <a:latin typeface=".VnAvant" pitchFamily="34" charset="0"/>
              </a:rPr>
              <a:t> </a:t>
            </a:r>
            <a:r>
              <a:rPr lang="en-US" sz="4000" b="1" dirty="0" err="1" smtClean="0">
                <a:solidFill>
                  <a:srgbClr val="FF33CC"/>
                </a:solidFill>
                <a:latin typeface=".VnAvant" pitchFamily="34" charset="0"/>
              </a:rPr>
              <a:t>tranh</a:t>
            </a:r>
            <a:r>
              <a:rPr lang="en-US" sz="4000" b="1" dirty="0" smtClean="0">
                <a:solidFill>
                  <a:srgbClr val="FF33CC"/>
                </a:solidFill>
                <a:latin typeface=".VnAvant" pitchFamily="34" charset="0"/>
              </a:rPr>
              <a:t> </a:t>
            </a:r>
            <a:r>
              <a:rPr lang="en-US" sz="4000" b="1" dirty="0" err="1" smtClean="0">
                <a:solidFill>
                  <a:srgbClr val="FF33CC"/>
                </a:solidFill>
                <a:latin typeface=".VnAvant" pitchFamily="34" charset="0"/>
              </a:rPr>
              <a:t>tìm</a:t>
            </a:r>
            <a:r>
              <a:rPr lang="en-US" sz="4000" b="1" dirty="0" smtClean="0">
                <a:solidFill>
                  <a:srgbClr val="FF33CC"/>
                </a:solidFill>
                <a:latin typeface=".VnAvant" pitchFamily="34" charset="0"/>
              </a:rPr>
              <a:t> </a:t>
            </a:r>
            <a:r>
              <a:rPr lang="en-US" sz="4000" b="1" dirty="0" err="1" smtClean="0">
                <a:solidFill>
                  <a:srgbClr val="FF33CC"/>
                </a:solidFill>
                <a:latin typeface=".VnAvant" pitchFamily="34" charset="0"/>
              </a:rPr>
              <a:t>tiếng</a:t>
            </a:r>
            <a:r>
              <a:rPr lang="en-US" sz="4000" b="1" dirty="0" smtClean="0">
                <a:solidFill>
                  <a:srgbClr val="FF33CC"/>
                </a:solidFill>
                <a:latin typeface=".VnAvant" pitchFamily="34" charset="0"/>
              </a:rPr>
              <a:t> </a:t>
            </a:r>
            <a:r>
              <a:rPr lang="en-US" sz="4000" b="1" dirty="0" err="1" smtClean="0">
                <a:solidFill>
                  <a:srgbClr val="FF33CC"/>
                </a:solidFill>
                <a:latin typeface=".VnAvant" pitchFamily="34" charset="0"/>
              </a:rPr>
              <a:t>chứa</a:t>
            </a:r>
            <a:r>
              <a:rPr lang="en-US" sz="4000" b="1" dirty="0" smtClean="0">
                <a:solidFill>
                  <a:srgbClr val="FF33CC"/>
                </a:solidFill>
                <a:latin typeface=".VnAvant" pitchFamily="34" charset="0"/>
              </a:rPr>
              <a:t> </a:t>
            </a:r>
            <a:r>
              <a:rPr lang="en-US" sz="4000" b="1" dirty="0" err="1" smtClean="0">
                <a:solidFill>
                  <a:srgbClr val="FF33CC"/>
                </a:solidFill>
                <a:latin typeface=".VnAvant" pitchFamily="34" charset="0"/>
              </a:rPr>
              <a:t>vần</a:t>
            </a:r>
            <a:r>
              <a:rPr lang="en-US" sz="4000" b="1" dirty="0" smtClean="0">
                <a:solidFill>
                  <a:srgbClr val="FF33CC"/>
                </a:solidFill>
                <a:latin typeface=".VnAvant" pitchFamily="34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.VnAvant" pitchFamily="34" charset="0"/>
              </a:rPr>
              <a:t>au - </a:t>
            </a:r>
            <a:r>
              <a:rPr lang="en-US" sz="4000" b="1" dirty="0" err="1" smtClean="0">
                <a:solidFill>
                  <a:srgbClr val="FF0000"/>
                </a:solidFill>
                <a:latin typeface=".VnAvant" pitchFamily="34" charset="0"/>
              </a:rPr>
              <a:t>âu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8443" name="WordArt 20" descr="catanim[1]"/>
          <p:cNvSpPr>
            <a:spLocks noChangeArrowheads="1" noChangeShapeType="1" noTextEdit="1"/>
          </p:cNvSpPr>
          <p:nvPr/>
        </p:nvSpPr>
        <p:spPr bwMode="auto">
          <a:xfrm rot="242481">
            <a:off x="997764" y="494507"/>
            <a:ext cx="6919913" cy="1144587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100000"/>
              </a:avLst>
            </a:prstTxWarp>
            <a:scene3d>
              <a:camera prst="legacyPerspectiveFront">
                <a:rot lat="20519958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b="1" kern="10" dirty="0" err="1" smtClean="0">
                <a:ln w="9525">
                  <a:round/>
                  <a:headEnd/>
                  <a:tailEnd/>
                </a:ln>
                <a:blipFill dpi="0" rotWithShape="0">
                  <a:blip r:embed="rId6"/>
                  <a:srcRect/>
                  <a:stretch>
                    <a:fillRect/>
                  </a:stretch>
                </a:blipFill>
                <a:latin typeface=".VnAvant"/>
              </a:rPr>
              <a:t>Trò</a:t>
            </a:r>
            <a:r>
              <a:rPr lang="en-US" sz="3600" b="1" kern="10" dirty="0" smtClean="0">
                <a:ln w="9525">
                  <a:round/>
                  <a:headEnd/>
                  <a:tailEnd/>
                </a:ln>
                <a:blipFill dpi="0" rotWithShape="0">
                  <a:blip r:embed="rId6"/>
                  <a:srcRect/>
                  <a:stretch>
                    <a:fillRect/>
                  </a:stretch>
                </a:blipFill>
                <a:latin typeface=".VnAvant"/>
              </a:rPr>
              <a:t> </a:t>
            </a:r>
            <a:r>
              <a:rPr lang="en-US" sz="3600" b="1" kern="10" dirty="0" err="1" smtClean="0">
                <a:ln w="9525">
                  <a:round/>
                  <a:headEnd/>
                  <a:tailEnd/>
                </a:ln>
                <a:blipFill dpi="0" rotWithShape="0">
                  <a:blip r:embed="rId6"/>
                  <a:srcRect/>
                  <a:stretch>
                    <a:fillRect/>
                  </a:stretch>
                </a:blipFill>
                <a:latin typeface=".VnAvant"/>
              </a:rPr>
              <a:t>chơi</a:t>
            </a:r>
            <a:endParaRPr lang="en-US" sz="3600" b="1" kern="10" dirty="0" smtClean="0">
              <a:ln w="9525">
                <a:round/>
                <a:headEnd/>
                <a:tailEnd/>
              </a:ln>
              <a:blipFill dpi="0" rotWithShape="0">
                <a:blip r:embed="rId6"/>
                <a:srcRect/>
                <a:stretch>
                  <a:fillRect/>
                </a:stretch>
              </a:blipFill>
              <a:latin typeface=".VnAvant"/>
            </a:endParaRPr>
          </a:p>
        </p:txBody>
      </p:sp>
      <p:pic>
        <p:nvPicPr>
          <p:cNvPr id="18444" name="Picture 11" descr="Bellcoll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3048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5" name="Picture 13" descr="465af32f750a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52600" y="4019550"/>
            <a:ext cx="146685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6" name="Picture 14" descr="th_5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28825" y="4038600"/>
            <a:ext cx="1552575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0" y="0"/>
            <a:ext cx="9144000" cy="6873875"/>
            <a:chOff x="0" y="-10"/>
            <a:chExt cx="5760" cy="4330"/>
          </a:xfrm>
        </p:grpSpPr>
        <p:pic>
          <p:nvPicPr>
            <p:cNvPr id="18448" name="Picture 24" descr="Animate"/>
            <p:cNvPicPr>
              <a:picLocks noChangeAspect="1" noChangeArrowheads="1" noCrop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-5400000">
              <a:off x="-2109" y="2109"/>
              <a:ext cx="4294" cy="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9" name="Picture 25" descr="Animate"/>
            <p:cNvPicPr>
              <a:picLocks noChangeAspect="1" noChangeArrowheads="1" noCrop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0" y="422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0" name="Picture 26" descr="Animate"/>
            <p:cNvPicPr>
              <a:picLocks noChangeAspect="1" noChangeArrowheads="1" noCrop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-5400000">
              <a:off x="3576" y="2103"/>
              <a:ext cx="4294" cy="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1" name="Picture 27" descr="Animate"/>
            <p:cNvPicPr>
              <a:picLocks noChangeAspect="1" noChangeArrowheads="1" noCrop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0" y="-1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5.55556E-7 6.84551E-7 C -0.08472 0.01203 -0.16944 0.02428 -0.22969 0.06059 C -0.28993 0.0969 -0.31372 0.21323 -0.36146 0.21832 C -0.4092 0.2234 -0.48941 0.15009 -0.51597 0.09089 C -0.54254 0.03191 -0.55382 -0.06915 -0.52049 -0.13645 C -0.48715 -0.20352 -0.4217 -0.28284 -0.31597 -0.31198 C -0.21024 -0.34112 0.0533 -0.34019 0.11354 -0.31198 C 0.17378 -0.28377 0.11771 -0.15749 0.04531 -0.14246 C -0.02708 -0.1272 -0.28229 -0.27521 -0.32049 -0.22132 C -0.35868 -0.16744 -0.24097 0.11725 -0.1842 0.18201 C -0.12743 0.24653 -0.05365 0.20652 0.02031 0.16674 " pathEditMode="relative" rAng="0" ptsTypes="aaaaaaaaaaA">
                                      <p:cBhvr>
                                        <p:cTn id="6" dur="50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00" y="-47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56152E-6 C 0.00955 -0.08997 0.01927 -0.17993 3.33333E-6 -0.20306 C -0.01927 -0.22618 -0.09098 -0.18756 -0.11598 -0.13946 C -0.14098 -0.09135 -0.1007 0.01919 -0.15 0.08464 C -0.19931 0.15009 -0.38941 0.26619 -0.41146 0.25439 C -0.43351 0.24213 -0.31216 0.09759 -0.28177 0.01202 C -0.25139 -0.07378 -0.1783 -0.18826 -0.22952 -0.26064 C -0.28073 -0.33326 -0.53872 -0.43594 -0.58872 -0.42438 C -0.63872 -0.41282 -0.53403 -0.2581 -0.52952 -0.19103 C -0.525 -0.12373 -0.5342 -0.04811 -0.56146 -0.02128 C -0.58872 0.00555 -0.67084 0.02104 -0.69323 -0.0303 C -0.71563 -0.08164 -0.67952 -0.32933 -0.69549 -0.33025 C -0.71146 -0.33118 -0.78577 -0.12905 -0.78872 -0.03631 C -0.79167 0.05643 -0.75052 0.19079 -0.71372 0.2271 C -0.67691 0.26341 -0.59445 0.20097 -0.56823 0.18177 C -0.54202 0.16235 -0.60452 0.1043 -0.55677 0.1117 C -0.50903 0.11956 -0.35261 0.22571 -0.28177 0.2271 C -0.21094 0.22849 -0.12448 0.14824 -0.13177 0.12118 C -0.13907 0.09343 -0.27795 0.0969 -0.325 0.06359 C -0.37205 0.03029 -0.37657 -0.07031 -0.41372 -0.07887 C -0.45087 -0.08742 -0.52431 -0.00509 -0.54775 0.01202 " pathEditMode="relative" rAng="0" ptsTypes="aaaaaaaaaaaaaaaaaaaaA">
                                      <p:cBhvr>
                                        <p:cTn id="8" dur="5000" fill="hold"/>
                                        <p:tgtEl>
                                          <p:spTgt spid="931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600" y="-8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5791200"/>
            <a:ext cx="2514600" cy="792163"/>
          </a:xfrm>
        </p:spPr>
        <p:txBody>
          <a:bodyPr/>
          <a:lstStyle/>
          <a:p>
            <a:pPr eaLnBrk="1" hangingPunct="1"/>
            <a:r>
              <a:rPr lang="en-US" b="1" dirty="0" err="1" smtClean="0">
                <a:solidFill>
                  <a:srgbClr val="0000CC"/>
                </a:solidFill>
                <a:latin typeface=".VnAvant" pitchFamily="34" charset="0"/>
              </a:rPr>
              <a:t>C</a:t>
            </a:r>
            <a:r>
              <a:rPr lang="en-US" b="1" dirty="0" err="1" smtClean="0">
                <a:solidFill>
                  <a:srgbClr val="FF0000"/>
                </a:solidFill>
                <a:latin typeface=".VnAvant" pitchFamily="34" charset="0"/>
              </a:rPr>
              <a:t>âu</a:t>
            </a:r>
            <a:r>
              <a:rPr lang="en-US" b="1" dirty="0" smtClean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  <a:latin typeface=".VnAvant" pitchFamily="34" charset="0"/>
              </a:rPr>
              <a:t>cá</a:t>
            </a:r>
            <a:endParaRPr lang="en-US" b="1" dirty="0" smtClean="0">
              <a:solidFill>
                <a:srgbClr val="0000CC"/>
              </a:solidFill>
              <a:latin typeface=".VnAvant" pitchFamily="34" charset="0"/>
            </a:endParaRPr>
          </a:p>
        </p:txBody>
      </p:sp>
      <p:pic>
        <p:nvPicPr>
          <p:cNvPr id="6" name="Picture 2" descr="E:\BAI GIANG GIAO AN DIEN TU\GA DIEN TU ( SUA)\cay-lau-nha-1 (13)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9144000" cy="5638800"/>
          </a:xfrm>
          <a:noFill/>
        </p:spPr>
      </p:pic>
      <p:pic>
        <p:nvPicPr>
          <p:cNvPr id="51202" name="Picture 2" descr="E:\BAI GIANG GIAO AN DIEN TU\GA DIEN TU ( SUA)\12-10VHXH9BaoAnh121020121091084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971800" y="5783263"/>
            <a:ext cx="27432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dirty="0">
                <a:solidFill>
                  <a:srgbClr val="0000CC"/>
                </a:solidFill>
                <a:latin typeface=".VnAvant" pitchFamily="34" charset="0"/>
              </a:rPr>
              <a:t>   </a:t>
            </a:r>
            <a:r>
              <a:rPr lang="en-US" sz="4400" b="1" dirty="0" err="1" smtClean="0">
                <a:solidFill>
                  <a:srgbClr val="0000CC"/>
                </a:solidFill>
                <a:latin typeface=".VnAvant" pitchFamily="34" charset="0"/>
              </a:rPr>
              <a:t>l</a:t>
            </a:r>
            <a:r>
              <a:rPr lang="en-US" sz="4400" b="1" dirty="0" err="1" smtClean="0">
                <a:solidFill>
                  <a:srgbClr val="FF0000"/>
                </a:solidFill>
                <a:latin typeface=".VnAvant" pitchFamily="34" charset="0"/>
              </a:rPr>
              <a:t>au</a:t>
            </a:r>
            <a:r>
              <a:rPr lang="en-US" sz="4400" b="1" dirty="0" smtClean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.VnAvant" pitchFamily="34" charset="0"/>
              </a:rPr>
              <a:t>nhà</a:t>
            </a:r>
            <a:endParaRPr lang="en-US" sz="4400" b="1" dirty="0">
              <a:solidFill>
                <a:srgbClr val="0000FF"/>
              </a:solidFill>
              <a:latin typeface=".VnAvant" pitchFamily="34" charset="0"/>
            </a:endParaRPr>
          </a:p>
        </p:txBody>
      </p:sp>
      <p:pic>
        <p:nvPicPr>
          <p:cNvPr id="7" name="Picture 10" descr="1495_7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5965825"/>
            <a:ext cx="9906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 descr="1495_7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53400" y="5965825"/>
            <a:ext cx="9906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-533400" y="2743200"/>
            <a:ext cx="1600200" cy="1676400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8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048000" y="280988"/>
            <a:ext cx="5640388" cy="2603500"/>
            <a:chOff x="661" y="528"/>
            <a:chExt cx="3131" cy="3408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661" y="528"/>
              <a:ext cx="2363" cy="3408"/>
              <a:chOff x="661" y="528"/>
              <a:chExt cx="2363" cy="3408"/>
            </a:xfrm>
          </p:grpSpPr>
          <p:sp>
            <p:nvSpPr>
              <p:cNvPr id="22545" name="Rectangle 4"/>
              <p:cNvSpPr>
                <a:spLocks noChangeArrowheads="1"/>
              </p:cNvSpPr>
              <p:nvPr/>
            </p:nvSpPr>
            <p:spPr bwMode="auto">
              <a:xfrm>
                <a:off x="1496" y="528"/>
                <a:ext cx="765" cy="3408"/>
              </a:xfrm>
              <a:prstGeom prst="rect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6" name="Rectangle 5"/>
              <p:cNvSpPr>
                <a:spLocks noChangeArrowheads="1"/>
              </p:cNvSpPr>
              <p:nvPr/>
            </p:nvSpPr>
            <p:spPr bwMode="auto">
              <a:xfrm>
                <a:off x="661" y="528"/>
                <a:ext cx="835" cy="340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7" name="Rectangle 6"/>
              <p:cNvSpPr>
                <a:spLocks noChangeArrowheads="1"/>
              </p:cNvSpPr>
              <p:nvPr/>
            </p:nvSpPr>
            <p:spPr bwMode="auto">
              <a:xfrm>
                <a:off x="2256" y="528"/>
                <a:ext cx="768" cy="3408"/>
              </a:xfrm>
              <a:prstGeom prst="rect">
                <a:avLst/>
              </a:prstGeom>
              <a:solidFill>
                <a:srgbClr val="CC99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544" name="Rectangle 7"/>
            <p:cNvSpPr>
              <a:spLocks noChangeArrowheads="1"/>
            </p:cNvSpPr>
            <p:nvPr/>
          </p:nvSpPr>
          <p:spPr bwMode="auto">
            <a:xfrm>
              <a:off x="3024" y="528"/>
              <a:ext cx="768" cy="340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6376" name="Line 8"/>
          <p:cNvSpPr>
            <a:spLocks noChangeShapeType="1"/>
          </p:cNvSpPr>
          <p:nvPr/>
        </p:nvSpPr>
        <p:spPr bwMode="auto">
          <a:xfrm>
            <a:off x="1828800" y="1143000"/>
            <a:ext cx="1752600" cy="1277938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6377" name="Rectangle 9"/>
          <p:cNvSpPr>
            <a:spLocks noGrp="1" noChangeArrowheads="1"/>
          </p:cNvSpPr>
          <p:nvPr>
            <p:ph type="title"/>
          </p:nvPr>
        </p:nvSpPr>
        <p:spPr>
          <a:xfrm>
            <a:off x="190500" y="457200"/>
            <a:ext cx="2514600" cy="838200"/>
          </a:xfrm>
        </p:spPr>
        <p:txBody>
          <a:bodyPr/>
          <a:lstStyle/>
          <a:p>
            <a:pPr eaLnBrk="1" hangingPunct="1"/>
            <a:r>
              <a:rPr lang="en-US" sz="4000" b="1" dirty="0" err="1" smtClean="0">
                <a:solidFill>
                  <a:srgbClr val="FF0000"/>
                </a:solidFill>
                <a:latin typeface=".VnAvant" pitchFamily="34" charset="0"/>
              </a:rPr>
              <a:t>Màu</a:t>
            </a:r>
            <a:r>
              <a:rPr lang="en-US" sz="4000" b="1" dirty="0" smtClean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.VnAvant" pitchFamily="34" charset="0"/>
              </a:rPr>
              <a:t>đỏ</a:t>
            </a:r>
            <a:endParaRPr lang="en-US" sz="4000" b="1" dirty="0" smtClean="0">
              <a:solidFill>
                <a:srgbClr val="FF0000"/>
              </a:solidFill>
              <a:latin typeface=".VnAvant" pitchFamily="34" charset="0"/>
            </a:endParaRPr>
          </a:p>
        </p:txBody>
      </p:sp>
      <p:pic>
        <p:nvPicPr>
          <p:cNvPr id="10" name="Picture 10" descr="1495_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3400" y="5965825"/>
            <a:ext cx="9906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04800" y="3200400"/>
            <a:ext cx="1905000" cy="276542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n-US" sz="20000" dirty="0" smtClean="0">
                <a:latin typeface=".VnArial" pitchFamily="34" charset="0"/>
              </a:rPr>
              <a:t>6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0" y="5859463"/>
            <a:ext cx="24939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7030A0"/>
                </a:solidFill>
                <a:latin typeface=".VnAvant" pitchFamily="34" charset="0"/>
              </a:rPr>
              <a:t>   </a:t>
            </a:r>
            <a:r>
              <a:rPr lang="en-US" sz="4000" b="1" dirty="0" err="1" smtClean="0">
                <a:solidFill>
                  <a:srgbClr val="7030A0"/>
                </a:solidFill>
                <a:latin typeface=".VnAvant" pitchFamily="34" charset="0"/>
              </a:rPr>
              <a:t>số</a:t>
            </a:r>
            <a:r>
              <a:rPr lang="en-US" sz="4000" b="1" dirty="0" smtClean="0">
                <a:solidFill>
                  <a:srgbClr val="7030A0"/>
                </a:solidFill>
                <a:latin typeface=".VnAvant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.VnAvant" pitchFamily="34" charset="0"/>
              </a:rPr>
              <a:t>sáu</a:t>
            </a:r>
            <a:endParaRPr lang="en-US" sz="4000" b="1" dirty="0">
              <a:solidFill>
                <a:srgbClr val="7030A0"/>
              </a:solidFill>
              <a:latin typeface=".VnAvant" pitchFamily="34" charset="0"/>
            </a:endParaRPr>
          </a:p>
        </p:txBody>
      </p:sp>
      <p:pic>
        <p:nvPicPr>
          <p:cNvPr id="13" name="Picture 10" descr="1495_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3400" y="5965825"/>
            <a:ext cx="9906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8175" y="2916238"/>
            <a:ext cx="3452813" cy="271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09800" y="2916238"/>
            <a:ext cx="3435350" cy="310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9"/>
          <p:cNvSpPr txBox="1">
            <a:spLocks noChangeArrowheads="1"/>
          </p:cNvSpPr>
          <p:nvPr/>
        </p:nvSpPr>
        <p:spPr bwMode="auto">
          <a:xfrm>
            <a:off x="2454275" y="5867400"/>
            <a:ext cx="3032125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 b="1" dirty="0" err="1">
                <a:solidFill>
                  <a:srgbClr val="FF33CC"/>
                </a:solidFill>
                <a:latin typeface=".VnAvant" pitchFamily="34" charset="0"/>
              </a:rPr>
              <a:t>xe</a:t>
            </a:r>
            <a:r>
              <a:rPr lang="en-US" sz="4000" b="1" dirty="0">
                <a:solidFill>
                  <a:srgbClr val="FF33CC"/>
                </a:solidFill>
                <a:latin typeface=".VnAvant" pitchFamily="34" charset="0"/>
              </a:rPr>
              <a:t> </a:t>
            </a:r>
            <a:r>
              <a:rPr lang="en-US" sz="4000" b="1" dirty="0" err="1" smtClean="0">
                <a:solidFill>
                  <a:srgbClr val="FF33CC"/>
                </a:solidFill>
                <a:latin typeface=".VnAvant" pitchFamily="34" charset="0"/>
              </a:rPr>
              <a:t>cẩu</a:t>
            </a:r>
            <a:endParaRPr lang="en-US" sz="4000" b="1" dirty="0">
              <a:solidFill>
                <a:srgbClr val="FF33CC"/>
              </a:solidFill>
              <a:latin typeface=".VnAvant" pitchFamily="34" charset="0"/>
            </a:endParaRPr>
          </a:p>
        </p:txBody>
      </p:sp>
      <p:pic>
        <p:nvPicPr>
          <p:cNvPr id="17" name="Picture 10" descr="1495_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3400" y="5961063"/>
            <a:ext cx="9906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9"/>
          <p:cNvSpPr txBox="1">
            <a:spLocks noChangeArrowheads="1"/>
          </p:cNvSpPr>
          <p:nvPr/>
        </p:nvSpPr>
        <p:spPr bwMode="auto">
          <a:xfrm>
            <a:off x="5665788" y="5867400"/>
            <a:ext cx="2514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 b="1" dirty="0" err="1" smtClean="0">
                <a:solidFill>
                  <a:srgbClr val="0000CC"/>
                </a:solidFill>
                <a:latin typeface=".VnAvant" pitchFamily="34" charset="0"/>
              </a:rPr>
              <a:t>Cá</a:t>
            </a:r>
            <a:r>
              <a:rPr lang="en-US" sz="4000" b="1" dirty="0" smtClean="0">
                <a:solidFill>
                  <a:srgbClr val="0000CC"/>
                </a:solidFill>
                <a:latin typeface=".VnAvant" pitchFamily="34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.VnAvant" pitchFamily="34" charset="0"/>
              </a:rPr>
              <a:t>sấu</a:t>
            </a:r>
            <a:endParaRPr lang="en-US" sz="4000" b="1" dirty="0">
              <a:solidFill>
                <a:srgbClr val="0000CC"/>
              </a:solidFill>
              <a:latin typeface=".VnAvant" pitchFamily="34" charset="0"/>
            </a:endParaRPr>
          </a:p>
        </p:txBody>
      </p:sp>
      <p:pic>
        <p:nvPicPr>
          <p:cNvPr id="19" name="Picture 10" descr="1495_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3400" y="5943600"/>
            <a:ext cx="9906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186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6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6" grpId="0" animBg="1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49c6e886_1%20-%20spring%2010_resiz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716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533400" y="228600"/>
            <a:ext cx="8177890" cy="1193629"/>
          </a:xfrm>
          <a:prstGeom prst="rect">
            <a:avLst/>
          </a:prstGeom>
        </p:spPr>
        <p:txBody>
          <a:bodyPr wrap="none" fromWordArt="1">
            <a:prstTxWarp prst="textCanUp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!</a:t>
            </a:r>
          </a:p>
        </p:txBody>
      </p:sp>
      <p:sp>
        <p:nvSpPr>
          <p:cNvPr id="5" name="WordArt 5"/>
          <p:cNvSpPr>
            <a:spLocks noChangeArrowheads="1" noChangeShapeType="1" noTextEdit="1"/>
          </p:cNvSpPr>
          <p:nvPr/>
        </p:nvSpPr>
        <p:spPr bwMode="auto">
          <a:xfrm>
            <a:off x="2590800" y="1905000"/>
            <a:ext cx="5867400" cy="1295400"/>
          </a:xfrm>
          <a:prstGeom prst="rect">
            <a:avLst/>
          </a:prstGeom>
        </p:spPr>
        <p:txBody>
          <a:bodyPr wrap="none" fromWordArt="1">
            <a:prstTxWarp prst="textDeflate">
              <a:avLst/>
            </a:prstTxWarp>
          </a:bodyPr>
          <a:lstStyle/>
          <a:p>
            <a:pPr algn="ctr">
              <a:defRPr/>
            </a:pPr>
            <a:r>
              <a:rPr lang="en-US" sz="3600" b="1" kern="10" dirty="0" err="1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600" b="1" kern="10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sz="3600" b="1" kern="10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600" b="1" kern="10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kern="10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kern="10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!</a:t>
            </a:r>
          </a:p>
        </p:txBody>
      </p:sp>
      <p:pic>
        <p:nvPicPr>
          <p:cNvPr id="6" name="Picture 4" descr="mouse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570288"/>
            <a:ext cx="3378200" cy="328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396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4038600" y="1484784"/>
            <a:ext cx="21650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imes New Roman" pitchFamily="18" charset="0"/>
              </a:rPr>
              <a:t>eo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imes New Roman" pitchFamily="18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imes New Roman" pitchFamily="18" charset="0"/>
              </a:rPr>
              <a:t>ao</a:t>
            </a:r>
            <a:endParaRPr lang="vi-VN" sz="3200" b="1" dirty="0">
              <a:solidFill>
                <a:srgbClr val="FF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86000" y="2209800"/>
            <a:ext cx="52600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ngôi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sao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       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cái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kéo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67000" y="3048000"/>
            <a:ext cx="496855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Suối</a:t>
            </a:r>
            <a:r>
              <a:rPr lang="en-US" sz="30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0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chảy</a:t>
            </a:r>
            <a:r>
              <a:rPr lang="en-US" sz="30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0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rì</a:t>
            </a:r>
            <a:r>
              <a:rPr lang="en-US" sz="30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0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rào</a:t>
            </a:r>
            <a:endParaRPr lang="vi-VN" sz="3000" b="1" dirty="0" smtClean="0"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0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Gió</a:t>
            </a:r>
            <a:r>
              <a:rPr lang="en-US" sz="30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0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reo </a:t>
            </a:r>
            <a:r>
              <a:rPr lang="en-US" sz="30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lao</a:t>
            </a:r>
            <a:r>
              <a:rPr lang="en-US" sz="30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0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xao</a:t>
            </a:r>
            <a:endParaRPr lang="vi-VN" sz="3000" b="1" dirty="0" smtClean="0"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0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Bé</a:t>
            </a:r>
            <a:r>
              <a:rPr lang="en-US" sz="30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0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ngồi</a:t>
            </a:r>
            <a:r>
              <a:rPr lang="en-US" sz="30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0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thổi</a:t>
            </a:r>
            <a:r>
              <a:rPr lang="en-US" sz="30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0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sáo</a:t>
            </a:r>
            <a:endParaRPr lang="vi-VN" sz="3000" b="1" dirty="0" smtClean="0">
              <a:latin typeface="VNI-Avo" pitchFamily="2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3568" y="1484784"/>
            <a:ext cx="3672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Kiểm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tra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bài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cũ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: 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3568" y="152400"/>
            <a:ext cx="7840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Thứ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hai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21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tháng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10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2019</a:t>
            </a:r>
          </a:p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vần</a:t>
            </a:r>
            <a:endParaRPr lang="en-US" sz="3200" dirty="0" smtClean="0"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81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4" grpId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3995936" y="2420888"/>
            <a:ext cx="2160240" cy="8636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err="1" smtClean="0">
                <a:latin typeface="HP001 4 hàng" pitchFamily="34" charset="-93"/>
              </a:rPr>
              <a:t>chú</a:t>
            </a:r>
            <a:r>
              <a:rPr lang="en-US" sz="4000" b="1" dirty="0" smtClean="0">
                <a:latin typeface="HP001 4 hàng" pitchFamily="34" charset="-93"/>
              </a:rPr>
              <a:t> </a:t>
            </a:r>
            <a:r>
              <a:rPr lang="en-US" sz="4000" b="1" dirty="0" err="1" smtClean="0">
                <a:latin typeface="HP001 4 hàng" pitchFamily="34" charset="-93"/>
              </a:rPr>
              <a:t>mèo</a:t>
            </a:r>
            <a:endParaRPr lang="vi-VN" sz="4000" b="1" dirty="0">
              <a:latin typeface="HP001 4 hàng" pitchFamily="34" charset="-93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888935" y="2438400"/>
            <a:ext cx="2374241" cy="810001"/>
            <a:chOff x="1143000" y="951328"/>
            <a:chExt cx="6705600" cy="810001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8172400" y="1002794"/>
            <a:ext cx="4320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dirty="0" smtClean="0">
                <a:latin typeface="+mj-lt"/>
              </a:rPr>
              <a:t>B</a:t>
            </a:r>
            <a:endParaRPr lang="en-US" sz="6600" dirty="0">
              <a:latin typeface="+mj-lt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83568" y="152400"/>
            <a:ext cx="7840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Thứ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hai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21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tháng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10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2019</a:t>
            </a:r>
          </a:p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vần</a:t>
            </a:r>
            <a:endParaRPr lang="en-US" sz="3200" dirty="0" smtClean="0"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83568" y="1484784"/>
            <a:ext cx="3672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Kiểm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tra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bài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cũ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: 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81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"/>
          <p:cNvSpPr txBox="1">
            <a:spLocks/>
          </p:cNvSpPr>
          <p:nvPr/>
        </p:nvSpPr>
        <p:spPr>
          <a:xfrm>
            <a:off x="3200400" y="1340768"/>
            <a:ext cx="2531430" cy="7116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3200" b="1" dirty="0" smtClean="0">
                <a:latin typeface=".VnAvant" pitchFamily="34" charset="0"/>
              </a:rPr>
              <a:t> </a:t>
            </a:r>
            <a:r>
              <a:rPr lang="vi-VN" sz="3200" b="1" dirty="0" smtClean="0">
                <a:solidFill>
                  <a:srgbClr val="FF0000"/>
                </a:solidFill>
                <a:latin typeface=".VnAvant" pitchFamily="34" charset="0"/>
              </a:rPr>
              <a:t> 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33800" y="1371600"/>
            <a:ext cx="20707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au -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âu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79712" y="2060848"/>
            <a:ext cx="15121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au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828800" y="2844225"/>
            <a:ext cx="10118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568" y="152400"/>
            <a:ext cx="7840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Thứ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hai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21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tháng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10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2019</a:t>
            </a:r>
          </a:p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vần</a:t>
            </a:r>
            <a:endParaRPr lang="en-US" sz="3200" dirty="0" smtClean="0"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24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0"/>
            <a:ext cx="48768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9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/>
        </p:nvCxnSpPr>
        <p:spPr>
          <a:xfrm flipV="1">
            <a:off x="2908239" y="4724400"/>
            <a:ext cx="444561" cy="744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307194" y="2052465"/>
            <a:ext cx="1655206" cy="1899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au</a:t>
            </a:r>
          </a:p>
          <a:p>
            <a:pPr>
              <a:lnSpc>
                <a:spcPct val="20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au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79848" y="4215825"/>
            <a:ext cx="24063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cây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cau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5968" y="263550"/>
            <a:ext cx="73364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200" dirty="0" smtClean="0">
              <a:solidFill>
                <a:srgbClr val="C0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 algn="ctr"/>
            <a:endParaRPr lang="en-US" sz="3200" dirty="0" smtClean="0">
              <a:solidFill>
                <a:srgbClr val="C0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au - </a:t>
            </a:r>
            <a:r>
              <a:rPr lang="en-US" sz="3200" b="1" dirty="0" err="1" smtClean="0">
                <a:solidFill>
                  <a:srgbClr val="C0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âu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3568" y="152400"/>
            <a:ext cx="7840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Thứ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hai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21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tháng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10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2019</a:t>
            </a:r>
          </a:p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vần</a:t>
            </a:r>
            <a:endParaRPr lang="en-US" sz="3200" dirty="0" smtClean="0"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88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2743200" y="4343400"/>
            <a:ext cx="457200" cy="1588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084168" y="1916832"/>
            <a:ext cx="6543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âu</a:t>
            </a:r>
            <a:endParaRPr lang="vi-VN" sz="32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715000" y="2924944"/>
            <a:ext cx="17518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âu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87624" y="1600200"/>
            <a:ext cx="34563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       </a:t>
            </a:r>
            <a:r>
              <a:rPr lang="en-US" sz="3200" b="1" dirty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au</a:t>
            </a:r>
            <a:endParaRPr lang="en-US" sz="3200" b="1" dirty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       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au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endParaRPr lang="en-US" sz="3200" b="1" dirty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cây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cau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5968" y="263550"/>
            <a:ext cx="73364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200" dirty="0" smtClean="0">
              <a:solidFill>
                <a:srgbClr val="C0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 algn="ctr"/>
            <a:endParaRPr lang="en-US" sz="3200" dirty="0" smtClean="0">
              <a:solidFill>
                <a:srgbClr val="C0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au - </a:t>
            </a:r>
            <a:r>
              <a:rPr lang="en-US" sz="3200" b="1" dirty="0" err="1" smtClean="0">
                <a:solidFill>
                  <a:srgbClr val="C0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âu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3568" y="152400"/>
            <a:ext cx="7840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Thứ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hai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21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tháng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10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2019</a:t>
            </a:r>
          </a:p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vần</a:t>
            </a:r>
            <a:endParaRPr lang="en-US" sz="3200" dirty="0" smtClean="0"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33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0"/>
            <a:ext cx="8458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999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868144" y="1700808"/>
            <a:ext cx="12946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âu</a:t>
            </a:r>
            <a:endParaRPr lang="en-US" sz="3200" b="1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âu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162675" y="3987225"/>
            <a:ext cx="19399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cái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cầu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5968" y="263550"/>
            <a:ext cx="73364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200" dirty="0" smtClean="0">
              <a:solidFill>
                <a:srgbClr val="C0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 algn="ctr"/>
            <a:endParaRPr lang="en-US" sz="3200" dirty="0" smtClean="0">
              <a:solidFill>
                <a:srgbClr val="C0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au - </a:t>
            </a:r>
            <a:r>
              <a:rPr lang="en-US" sz="3200" b="1" dirty="0" err="1" smtClean="0">
                <a:solidFill>
                  <a:srgbClr val="C0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âu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3568" y="1763500"/>
            <a:ext cx="34563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       </a:t>
            </a:r>
            <a:r>
              <a:rPr lang="en-US" sz="3200" b="1" dirty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au</a:t>
            </a:r>
            <a:endParaRPr lang="en-US" sz="3200" b="1" dirty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       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au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endParaRPr lang="en-US" sz="3200" b="1" dirty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cây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cau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477000" y="4495800"/>
            <a:ext cx="457200" cy="1588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209800" y="4572000"/>
            <a:ext cx="457200" cy="1588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83568" y="152400"/>
            <a:ext cx="7840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Thứ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hai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21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tháng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10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2019</a:t>
            </a:r>
          </a:p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vần</a:t>
            </a:r>
            <a:endParaRPr lang="en-US" sz="3200" dirty="0" smtClean="0"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35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1821</TotalTime>
  <Words>348</Words>
  <Application>Microsoft Office PowerPoint</Application>
  <PresentationFormat>On-screen Show (4:3)</PresentationFormat>
  <Paragraphs>121</Paragraphs>
  <Slides>18</Slides>
  <Notes>7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Câu cá</vt:lpstr>
      <vt:lpstr>Màu đỏ</vt:lpstr>
      <vt:lpstr>PowerPoint Presentation</vt:lpstr>
    </vt:vector>
  </TitlesOfParts>
  <Company>phienbanmoi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CPH</cp:lastModifiedBy>
  <cp:revision>195</cp:revision>
  <dcterms:created xsi:type="dcterms:W3CDTF">2016-11-30T12:31:30Z</dcterms:created>
  <dcterms:modified xsi:type="dcterms:W3CDTF">2019-10-20T12:20:19Z</dcterms:modified>
</cp:coreProperties>
</file>